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1" r:id="rId6"/>
    <p:sldId id="269" r:id="rId7"/>
    <p:sldId id="262" r:id="rId8"/>
    <p:sldId id="265" r:id="rId9"/>
    <p:sldId id="266" r:id="rId10"/>
    <p:sldId id="277" r:id="rId11"/>
    <p:sldId id="278" r:id="rId12"/>
    <p:sldId id="267" r:id="rId13"/>
    <p:sldId id="263" r:id="rId14"/>
    <p:sldId id="270" r:id="rId15"/>
    <p:sldId id="274" r:id="rId16"/>
    <p:sldId id="273" r:id="rId17"/>
    <p:sldId id="275" r:id="rId18"/>
    <p:sldId id="276" r:id="rId19"/>
    <p:sldId id="272" r:id="rId20"/>
    <p:sldId id="280" r:id="rId21"/>
    <p:sldId id="281" r:id="rId22"/>
    <p:sldId id="282" r:id="rId23"/>
    <p:sldId id="279" r:id="rId24"/>
    <p:sldId id="283" r:id="rId25"/>
    <p:sldId id="286" r:id="rId26"/>
    <p:sldId id="288" r:id="rId27"/>
    <p:sldId id="289" r:id="rId28"/>
    <p:sldId id="293" r:id="rId29"/>
    <p:sldId id="296" r:id="rId30"/>
    <p:sldId id="298" r:id="rId31"/>
    <p:sldId id="300" r:id="rId32"/>
    <p:sldId id="301" r:id="rId33"/>
    <p:sldId id="315" r:id="rId34"/>
    <p:sldId id="314" r:id="rId35"/>
    <p:sldId id="313" r:id="rId36"/>
    <p:sldId id="302" r:id="rId37"/>
    <p:sldId id="303" r:id="rId38"/>
    <p:sldId id="305" r:id="rId39"/>
    <p:sldId id="306" r:id="rId40"/>
    <p:sldId id="307" r:id="rId41"/>
    <p:sldId id="309" r:id="rId42"/>
    <p:sldId id="310" r:id="rId43"/>
    <p:sldId id="308" r:id="rId44"/>
    <p:sldId id="311" r:id="rId45"/>
    <p:sldId id="312" r:id="rId46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E021AB5-CA76-4510-B81B-F156D0A8D2F3}">
          <p14:sldIdLst>
            <p14:sldId id="256"/>
            <p14:sldId id="257"/>
            <p14:sldId id="258"/>
            <p14:sldId id="259"/>
            <p14:sldId id="261"/>
            <p14:sldId id="269"/>
            <p14:sldId id="262"/>
            <p14:sldId id="265"/>
            <p14:sldId id="266"/>
            <p14:sldId id="277"/>
            <p14:sldId id="278"/>
            <p14:sldId id="267"/>
            <p14:sldId id="263"/>
            <p14:sldId id="270"/>
            <p14:sldId id="274"/>
            <p14:sldId id="273"/>
            <p14:sldId id="275"/>
            <p14:sldId id="276"/>
            <p14:sldId id="272"/>
            <p14:sldId id="280"/>
            <p14:sldId id="281"/>
            <p14:sldId id="282"/>
            <p14:sldId id="279"/>
            <p14:sldId id="283"/>
            <p14:sldId id="286"/>
            <p14:sldId id="288"/>
            <p14:sldId id="289"/>
            <p14:sldId id="293"/>
            <p14:sldId id="296"/>
            <p14:sldId id="298"/>
            <p14:sldId id="300"/>
            <p14:sldId id="301"/>
            <p14:sldId id="315"/>
            <p14:sldId id="314"/>
            <p14:sldId id="313"/>
            <p14:sldId id="302"/>
            <p14:sldId id="303"/>
            <p14:sldId id="305"/>
            <p14:sldId id="306"/>
            <p14:sldId id="307"/>
            <p14:sldId id="309"/>
            <p14:sldId id="310"/>
            <p14:sldId id="308"/>
            <p14:sldId id="311"/>
          </p14:sldIdLst>
        </p14:section>
        <p14:section name="Untitled Section" id="{E462CB71-DA67-427A-8DFE-DD01F386E1F1}">
          <p14:sldIdLst>
            <p14:sldId id="31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8C99"/>
    <a:srgbClr val="94A1D8"/>
    <a:srgbClr val="98ABC8"/>
    <a:srgbClr val="90ABC2"/>
    <a:srgbClr val="415F77"/>
    <a:srgbClr val="7597B3"/>
    <a:srgbClr val="8AA0C0"/>
    <a:srgbClr val="718C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Llinsper\Documents\PhD\PhD_Belgium\ANT-SO237\ANT-SO237-Acantholaimus-Species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L:\Merian%20cruise\overzichtsamplesMerian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9159492444719848"/>
          <c:y val="3.7234007316963011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others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dPt>
            <c:idx val="11"/>
            <c:bubble3D val="0"/>
          </c:dPt>
          <c:cat>
            <c:strRef>
              <c:f>Sheet1!$A$2:$A$13</c:f>
              <c:strCache>
                <c:ptCount val="12"/>
                <c:pt idx="0">
                  <c:v>Kinorhyncha</c:v>
                </c:pt>
                <c:pt idx="1">
                  <c:v>Tardigrada</c:v>
                </c:pt>
                <c:pt idx="2">
                  <c:v>Gastrotricha</c:v>
                </c:pt>
                <c:pt idx="3">
                  <c:v>Ostracoda</c:v>
                </c:pt>
                <c:pt idx="4">
                  <c:v>Annelida</c:v>
                </c:pt>
                <c:pt idx="5">
                  <c:v>Amphipoda</c:v>
                </c:pt>
                <c:pt idx="6">
                  <c:v>Isopoda</c:v>
                </c:pt>
                <c:pt idx="7">
                  <c:v>Cumacea</c:v>
                </c:pt>
                <c:pt idx="8">
                  <c:v>Halacarida</c:v>
                </c:pt>
                <c:pt idx="9">
                  <c:v>Tanaidacea</c:v>
                </c:pt>
                <c:pt idx="10">
                  <c:v>Mollusca</c:v>
                </c:pt>
                <c:pt idx="11">
                  <c:v>Hydrozoa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8.3333333333333339</c:v>
                </c:pt>
                <c:pt idx="1">
                  <c:v>8.3333333333333339</c:v>
                </c:pt>
                <c:pt idx="2">
                  <c:v>8.3333333333333339</c:v>
                </c:pt>
                <c:pt idx="3">
                  <c:v>8.3333333333333339</c:v>
                </c:pt>
                <c:pt idx="4">
                  <c:v>8.3333333333333339</c:v>
                </c:pt>
                <c:pt idx="5">
                  <c:v>8.3333333333333339</c:v>
                </c:pt>
                <c:pt idx="6">
                  <c:v>8.3333333333333339</c:v>
                </c:pt>
                <c:pt idx="7">
                  <c:v>8.3333333333333339</c:v>
                </c:pt>
                <c:pt idx="8">
                  <c:v>8.3333333333333339</c:v>
                </c:pt>
                <c:pt idx="9">
                  <c:v>8.3333333333333339</c:v>
                </c:pt>
                <c:pt idx="10">
                  <c:v>8.3333333333333339</c:v>
                </c:pt>
                <c:pt idx="11">
                  <c:v>8.3333333333333339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69">
          <a:noFill/>
        </a:ln>
      </c:spPr>
    </c:plotArea>
    <c:legend>
      <c:legendPos val="r"/>
      <c:overlay val="0"/>
    </c:legend>
    <c:plotVisOnly val="1"/>
    <c:dispBlanksAs val="zero"/>
    <c:showDLblsOverMax val="0"/>
  </c:chart>
  <c:txPr>
    <a:bodyPr/>
    <a:lstStyle/>
    <a:p>
      <a:pPr>
        <a:defRPr sz="1775"/>
      </a:pPr>
      <a:endParaRPr lang="nl-B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796519072561943E-2"/>
          <c:y val="2.0420423558978343E-2"/>
          <c:w val="0.9312034809274381"/>
          <c:h val="0.7719967254966474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sp10cm²_perstation!$A$2</c:f>
              <c:strCache>
                <c:ptCount val="1"/>
                <c:pt idx="0">
                  <c:v>akvavitus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sp10cm²_perstation!$B$1:$K$1</c:f>
              <c:strCache>
                <c:ptCount val="10"/>
                <c:pt idx="0">
                  <c:v>SG</c:v>
                </c:pt>
                <c:pt idx="1">
                  <c:v>HC_AEP</c:v>
                </c:pt>
                <c:pt idx="2">
                  <c:v>HC_BEP</c:v>
                </c:pt>
                <c:pt idx="3">
                  <c:v>LC</c:v>
                </c:pt>
                <c:pt idx="4">
                  <c:v>A1</c:v>
                </c:pt>
                <c:pt idx="5">
                  <c:v>A2</c:v>
                </c:pt>
                <c:pt idx="6">
                  <c:v>A3</c:v>
                </c:pt>
                <c:pt idx="7">
                  <c:v>A4</c:v>
                </c:pt>
                <c:pt idx="8">
                  <c:v>B1</c:v>
                </c:pt>
                <c:pt idx="9">
                  <c:v>B2</c:v>
                </c:pt>
              </c:strCache>
            </c:strRef>
          </c:cat>
          <c:val>
            <c:numRef>
              <c:f>sp10cm²_perstation!$B$2:$K$2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0.81112786995139929</c:v>
                </c:pt>
                <c:pt idx="3">
                  <c:v>4.4197824878939445</c:v>
                </c:pt>
                <c:pt idx="4">
                  <c:v>20.913508869278822</c:v>
                </c:pt>
                <c:pt idx="5">
                  <c:v>17.72334293948126</c:v>
                </c:pt>
                <c:pt idx="6">
                  <c:v>9.5486408598800523</c:v>
                </c:pt>
                <c:pt idx="7">
                  <c:v>8.4596794580110206</c:v>
                </c:pt>
                <c:pt idx="8">
                  <c:v>14.095712164876423</c:v>
                </c:pt>
                <c:pt idx="9">
                  <c:v>12.248711902890578</c:v>
                </c:pt>
              </c:numCache>
            </c:numRef>
          </c:val>
        </c:ser>
        <c:ser>
          <c:idx val="1"/>
          <c:order val="1"/>
          <c:tx>
            <c:strRef>
              <c:f>sp10cm²_perstation!$A$3</c:f>
              <c:strCache>
                <c:ptCount val="1"/>
                <c:pt idx="0">
                  <c:v>angustus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sp10cm²_perstation!$B$1:$K$1</c:f>
              <c:strCache>
                <c:ptCount val="10"/>
                <c:pt idx="0">
                  <c:v>SG</c:v>
                </c:pt>
                <c:pt idx="1">
                  <c:v>HC_AEP</c:v>
                </c:pt>
                <c:pt idx="2">
                  <c:v>HC_BEP</c:v>
                </c:pt>
                <c:pt idx="3">
                  <c:v>LC</c:v>
                </c:pt>
                <c:pt idx="4">
                  <c:v>A1</c:v>
                </c:pt>
                <c:pt idx="5">
                  <c:v>A2</c:v>
                </c:pt>
                <c:pt idx="6">
                  <c:v>A3</c:v>
                </c:pt>
                <c:pt idx="7">
                  <c:v>A4</c:v>
                </c:pt>
                <c:pt idx="8">
                  <c:v>B1</c:v>
                </c:pt>
                <c:pt idx="9">
                  <c:v>B2</c:v>
                </c:pt>
              </c:strCache>
            </c:strRef>
          </c:cat>
          <c:val>
            <c:numRef>
              <c:f>sp10cm²_perstation!$B$3:$K$3</c:f>
              <c:numCache>
                <c:formatCode>General</c:formatCode>
                <c:ptCount val="10"/>
                <c:pt idx="0">
                  <c:v>2.8496732026143792</c:v>
                </c:pt>
                <c:pt idx="1">
                  <c:v>32.453970352185827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2.2431653555572866</c:v>
                </c:pt>
                <c:pt idx="7">
                  <c:v>0.95677233429394803</c:v>
                </c:pt>
                <c:pt idx="8">
                  <c:v>1.6906820365033615</c:v>
                </c:pt>
                <c:pt idx="9">
                  <c:v>0</c:v>
                </c:pt>
              </c:numCache>
            </c:numRef>
          </c:val>
        </c:ser>
        <c:ser>
          <c:idx val="2"/>
          <c:order val="2"/>
          <c:tx>
            <c:strRef>
              <c:f>sp10cm²_perstation!$A$4</c:f>
              <c:strCache>
                <c:ptCount val="1"/>
                <c:pt idx="0">
                  <c:v>barbatus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sp10cm²_perstation!$B$1:$K$1</c:f>
              <c:strCache>
                <c:ptCount val="10"/>
                <c:pt idx="0">
                  <c:v>SG</c:v>
                </c:pt>
                <c:pt idx="1">
                  <c:v>HC_AEP</c:v>
                </c:pt>
                <c:pt idx="2">
                  <c:v>HC_BEP</c:v>
                </c:pt>
                <c:pt idx="3">
                  <c:v>LC</c:v>
                </c:pt>
                <c:pt idx="4">
                  <c:v>A1</c:v>
                </c:pt>
                <c:pt idx="5">
                  <c:v>A2</c:v>
                </c:pt>
                <c:pt idx="6">
                  <c:v>A3</c:v>
                </c:pt>
                <c:pt idx="7">
                  <c:v>A4</c:v>
                </c:pt>
                <c:pt idx="8">
                  <c:v>B1</c:v>
                </c:pt>
                <c:pt idx="9">
                  <c:v>B2</c:v>
                </c:pt>
              </c:strCache>
            </c:strRef>
          </c:cat>
          <c:val>
            <c:numRef>
              <c:f>sp10cm²_perstation!$B$4:$K$4</c:f>
              <c:numCache>
                <c:formatCode>General</c:formatCode>
                <c:ptCount val="10"/>
                <c:pt idx="0">
                  <c:v>14.224625391808058</c:v>
                </c:pt>
                <c:pt idx="1">
                  <c:v>19.629497590281908</c:v>
                </c:pt>
                <c:pt idx="2">
                  <c:v>31.13446916541649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3"/>
          <c:order val="3"/>
          <c:tx>
            <c:strRef>
              <c:f>sp10cm²_perstation!$A$5</c:f>
              <c:strCache>
                <c:ptCount val="1"/>
                <c:pt idx="0">
                  <c:v>crenatus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sp10cm²_perstation!$B$1:$K$1</c:f>
              <c:strCache>
                <c:ptCount val="10"/>
                <c:pt idx="0">
                  <c:v>SG</c:v>
                </c:pt>
                <c:pt idx="1">
                  <c:v>HC_AEP</c:v>
                </c:pt>
                <c:pt idx="2">
                  <c:v>HC_BEP</c:v>
                </c:pt>
                <c:pt idx="3">
                  <c:v>LC</c:v>
                </c:pt>
                <c:pt idx="4">
                  <c:v>A1</c:v>
                </c:pt>
                <c:pt idx="5">
                  <c:v>A2</c:v>
                </c:pt>
                <c:pt idx="6">
                  <c:v>A3</c:v>
                </c:pt>
                <c:pt idx="7">
                  <c:v>A4</c:v>
                </c:pt>
                <c:pt idx="8">
                  <c:v>B1</c:v>
                </c:pt>
                <c:pt idx="9">
                  <c:v>B2</c:v>
                </c:pt>
              </c:strCache>
            </c:strRef>
          </c:cat>
          <c:val>
            <c:numRef>
              <c:f>sp10cm²_perstation!$B$5:$K$5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10.854350511035136</c:v>
                </c:pt>
                <c:pt idx="5">
                  <c:v>0</c:v>
                </c:pt>
                <c:pt idx="6">
                  <c:v>1.2608069164265125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4"/>
          <c:order val="4"/>
          <c:tx>
            <c:strRef>
              <c:f>sp10cm²_perstation!$A$6</c:f>
              <c:strCache>
                <c:ptCount val="1"/>
                <c:pt idx="0">
                  <c:v>cyathibucca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sp10cm²_perstation!$B$1:$K$1</c:f>
              <c:strCache>
                <c:ptCount val="10"/>
                <c:pt idx="0">
                  <c:v>SG</c:v>
                </c:pt>
                <c:pt idx="1">
                  <c:v>HC_AEP</c:v>
                </c:pt>
                <c:pt idx="2">
                  <c:v>HC_BEP</c:v>
                </c:pt>
                <c:pt idx="3">
                  <c:v>LC</c:v>
                </c:pt>
                <c:pt idx="4">
                  <c:v>A1</c:v>
                </c:pt>
                <c:pt idx="5">
                  <c:v>A2</c:v>
                </c:pt>
                <c:pt idx="6">
                  <c:v>A3</c:v>
                </c:pt>
                <c:pt idx="7">
                  <c:v>A4</c:v>
                </c:pt>
                <c:pt idx="8">
                  <c:v>B1</c:v>
                </c:pt>
                <c:pt idx="9">
                  <c:v>B2</c:v>
                </c:pt>
              </c:strCache>
            </c:strRef>
          </c:cat>
          <c:val>
            <c:numRef>
              <c:f>sp10cm²_perstation!$B$6:$K$6</c:f>
              <c:numCache>
                <c:formatCode>General</c:formatCode>
                <c:ptCount val="10"/>
                <c:pt idx="0">
                  <c:v>0</c:v>
                </c:pt>
                <c:pt idx="1">
                  <c:v>10.733478576615834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5"/>
          <c:order val="5"/>
          <c:tx>
            <c:strRef>
              <c:f>sp10cm²_perstation!$A$7</c:f>
              <c:strCache>
                <c:ptCount val="1"/>
                <c:pt idx="0">
                  <c:v>elegans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sp10cm²_perstation!$B$1:$K$1</c:f>
              <c:strCache>
                <c:ptCount val="10"/>
                <c:pt idx="0">
                  <c:v>SG</c:v>
                </c:pt>
                <c:pt idx="1">
                  <c:v>HC_AEP</c:v>
                </c:pt>
                <c:pt idx="2">
                  <c:v>HC_BEP</c:v>
                </c:pt>
                <c:pt idx="3">
                  <c:v>LC</c:v>
                </c:pt>
                <c:pt idx="4">
                  <c:v>A1</c:v>
                </c:pt>
                <c:pt idx="5">
                  <c:v>A2</c:v>
                </c:pt>
                <c:pt idx="6">
                  <c:v>A3</c:v>
                </c:pt>
                <c:pt idx="7">
                  <c:v>A4</c:v>
                </c:pt>
                <c:pt idx="8">
                  <c:v>B1</c:v>
                </c:pt>
                <c:pt idx="9">
                  <c:v>B2</c:v>
                </c:pt>
              </c:strCache>
            </c:strRef>
          </c:cat>
          <c:val>
            <c:numRef>
              <c:f>sp10cm²_perstation!$B$7:$K$7</c:f>
              <c:numCache>
                <c:formatCode>General</c:formatCode>
                <c:ptCount val="10"/>
                <c:pt idx="0">
                  <c:v>0</c:v>
                </c:pt>
                <c:pt idx="1">
                  <c:v>26.960463752708748</c:v>
                </c:pt>
                <c:pt idx="2">
                  <c:v>22.870103752456693</c:v>
                </c:pt>
                <c:pt idx="3">
                  <c:v>109.87215470046333</c:v>
                </c:pt>
                <c:pt idx="4">
                  <c:v>1.5161007392557315</c:v>
                </c:pt>
                <c:pt idx="5">
                  <c:v>0</c:v>
                </c:pt>
                <c:pt idx="6">
                  <c:v>2.1554118960459014</c:v>
                </c:pt>
                <c:pt idx="7">
                  <c:v>0</c:v>
                </c:pt>
                <c:pt idx="8">
                  <c:v>0</c:v>
                </c:pt>
                <c:pt idx="9">
                  <c:v>0.58597502401537005</c:v>
                </c:pt>
              </c:numCache>
            </c:numRef>
          </c:val>
        </c:ser>
        <c:ser>
          <c:idx val="6"/>
          <c:order val="6"/>
          <c:tx>
            <c:strRef>
              <c:f>sp10cm²_perstation!$A$8</c:f>
              <c:strCache>
                <c:ptCount val="1"/>
                <c:pt idx="0">
                  <c:v>gigantasetosus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sp10cm²_perstation!$B$1:$K$1</c:f>
              <c:strCache>
                <c:ptCount val="10"/>
                <c:pt idx="0">
                  <c:v>SG</c:v>
                </c:pt>
                <c:pt idx="1">
                  <c:v>HC_AEP</c:v>
                </c:pt>
                <c:pt idx="2">
                  <c:v>HC_BEP</c:v>
                </c:pt>
                <c:pt idx="3">
                  <c:v>LC</c:v>
                </c:pt>
                <c:pt idx="4">
                  <c:v>A1</c:v>
                </c:pt>
                <c:pt idx="5">
                  <c:v>A2</c:v>
                </c:pt>
                <c:pt idx="6">
                  <c:v>A3</c:v>
                </c:pt>
                <c:pt idx="7">
                  <c:v>A4</c:v>
                </c:pt>
                <c:pt idx="8">
                  <c:v>B1</c:v>
                </c:pt>
                <c:pt idx="9">
                  <c:v>B2</c:v>
                </c:pt>
              </c:strCache>
            </c:strRef>
          </c:cat>
          <c:val>
            <c:numRef>
              <c:f>sp10cm²_perstation!$B$8:$K$8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0.58597502401537005</c:v>
                </c:pt>
              </c:numCache>
            </c:numRef>
          </c:val>
        </c:ser>
        <c:ser>
          <c:idx val="7"/>
          <c:order val="7"/>
          <c:tx>
            <c:strRef>
              <c:f>sp10cm²_perstation!$A$9</c:f>
              <c:strCache>
                <c:ptCount val="1"/>
                <c:pt idx="0">
                  <c:v>invaginatum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sp10cm²_perstation!$B$1:$K$1</c:f>
              <c:strCache>
                <c:ptCount val="10"/>
                <c:pt idx="0">
                  <c:v>SG</c:v>
                </c:pt>
                <c:pt idx="1">
                  <c:v>HC_AEP</c:v>
                </c:pt>
                <c:pt idx="2">
                  <c:v>HC_BEP</c:v>
                </c:pt>
                <c:pt idx="3">
                  <c:v>LC</c:v>
                </c:pt>
                <c:pt idx="4">
                  <c:v>A1</c:v>
                </c:pt>
                <c:pt idx="5">
                  <c:v>A2</c:v>
                </c:pt>
                <c:pt idx="6">
                  <c:v>A3</c:v>
                </c:pt>
                <c:pt idx="7">
                  <c:v>A4</c:v>
                </c:pt>
                <c:pt idx="8">
                  <c:v>B1</c:v>
                </c:pt>
                <c:pt idx="9">
                  <c:v>B2</c:v>
                </c:pt>
              </c:strCache>
            </c:strRef>
          </c:cat>
          <c:val>
            <c:numRef>
              <c:f>sp10cm²_perstation!$B$9:$K$9</c:f>
              <c:numCache>
                <c:formatCode>General</c:formatCode>
                <c:ptCount val="10"/>
                <c:pt idx="0">
                  <c:v>132.32217833765824</c:v>
                </c:pt>
                <c:pt idx="1">
                  <c:v>87.369531189315296</c:v>
                </c:pt>
                <c:pt idx="2">
                  <c:v>39.393679965378531</c:v>
                </c:pt>
                <c:pt idx="3">
                  <c:v>75.137028727849014</c:v>
                </c:pt>
                <c:pt idx="4">
                  <c:v>18.758837954427477</c:v>
                </c:pt>
                <c:pt idx="5">
                  <c:v>35.446685878962519</c:v>
                </c:pt>
                <c:pt idx="6">
                  <c:v>13.279590830023103</c:v>
                </c:pt>
                <c:pt idx="7">
                  <c:v>20.445523029475705</c:v>
                </c:pt>
                <c:pt idx="8">
                  <c:v>10.494279975547983</c:v>
                </c:pt>
                <c:pt idx="9">
                  <c:v>11.140511745699069</c:v>
                </c:pt>
              </c:numCache>
            </c:numRef>
          </c:val>
        </c:ser>
        <c:ser>
          <c:idx val="8"/>
          <c:order val="8"/>
          <c:tx>
            <c:strRef>
              <c:f>sp10cm²_perstation!$A$10</c:f>
              <c:strCache>
                <c:ptCount val="1"/>
                <c:pt idx="0">
                  <c:v>iubilus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sp10cm²_perstation!$B$1:$K$1</c:f>
              <c:strCache>
                <c:ptCount val="10"/>
                <c:pt idx="0">
                  <c:v>SG</c:v>
                </c:pt>
                <c:pt idx="1">
                  <c:v>HC_AEP</c:v>
                </c:pt>
                <c:pt idx="2">
                  <c:v>HC_BEP</c:v>
                </c:pt>
                <c:pt idx="3">
                  <c:v>LC</c:v>
                </c:pt>
                <c:pt idx="4">
                  <c:v>A1</c:v>
                </c:pt>
                <c:pt idx="5">
                  <c:v>A2</c:v>
                </c:pt>
                <c:pt idx="6">
                  <c:v>A3</c:v>
                </c:pt>
                <c:pt idx="7">
                  <c:v>A4</c:v>
                </c:pt>
                <c:pt idx="8">
                  <c:v>B1</c:v>
                </c:pt>
                <c:pt idx="9">
                  <c:v>B2</c:v>
                </c:pt>
              </c:strCache>
            </c:strRef>
          </c:cat>
          <c:val>
            <c:numRef>
              <c:f>sp10cm²_perstation!$B$10:$K$10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2.9950596953478787</c:v>
                </c:pt>
                <c:pt idx="5">
                  <c:v>6.6419651434060629</c:v>
                </c:pt>
                <c:pt idx="6">
                  <c:v>1.8215982553158341</c:v>
                </c:pt>
                <c:pt idx="7">
                  <c:v>1.5369836695485108</c:v>
                </c:pt>
                <c:pt idx="8">
                  <c:v>3.1612959566850041</c:v>
                </c:pt>
                <c:pt idx="9">
                  <c:v>1.6941751812068819</c:v>
                </c:pt>
              </c:numCache>
            </c:numRef>
          </c:val>
        </c:ser>
        <c:ser>
          <c:idx val="9"/>
          <c:order val="9"/>
          <c:tx>
            <c:strRef>
              <c:f>sp10cm²_perstation!$A$11</c:f>
              <c:strCache>
                <c:ptCount val="1"/>
                <c:pt idx="0">
                  <c:v>maks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sp10cm²_perstation!$B$1:$K$1</c:f>
              <c:strCache>
                <c:ptCount val="10"/>
                <c:pt idx="0">
                  <c:v>SG</c:v>
                </c:pt>
                <c:pt idx="1">
                  <c:v>HC_AEP</c:v>
                </c:pt>
                <c:pt idx="2">
                  <c:v>HC_BEP</c:v>
                </c:pt>
                <c:pt idx="3">
                  <c:v>LC</c:v>
                </c:pt>
                <c:pt idx="4">
                  <c:v>A1</c:v>
                </c:pt>
                <c:pt idx="5">
                  <c:v>A2</c:v>
                </c:pt>
                <c:pt idx="6">
                  <c:v>A3</c:v>
                </c:pt>
                <c:pt idx="7">
                  <c:v>A4</c:v>
                </c:pt>
                <c:pt idx="8">
                  <c:v>B1</c:v>
                </c:pt>
                <c:pt idx="9">
                  <c:v>B2</c:v>
                </c:pt>
              </c:strCache>
            </c:strRef>
          </c:cat>
          <c:val>
            <c:numRef>
              <c:f>sp10cm²_perstation!$B$11:$K$11</c:f>
              <c:numCache>
                <c:formatCode>General</c:formatCode>
                <c:ptCount val="10"/>
                <c:pt idx="0">
                  <c:v>22.388422035480865</c:v>
                </c:pt>
                <c:pt idx="1">
                  <c:v>36.901979859018866</c:v>
                </c:pt>
                <c:pt idx="2">
                  <c:v>4.9642478073850622</c:v>
                </c:pt>
                <c:pt idx="3">
                  <c:v>38.258187853005857</c:v>
                </c:pt>
                <c:pt idx="4">
                  <c:v>3.5128072028209836</c:v>
                </c:pt>
                <c:pt idx="5">
                  <c:v>1.7393989296006589</c:v>
                </c:pt>
                <c:pt idx="6">
                  <c:v>4.6350961912921562</c:v>
                </c:pt>
                <c:pt idx="7">
                  <c:v>1.8757267809292681</c:v>
                </c:pt>
                <c:pt idx="8">
                  <c:v>0</c:v>
                </c:pt>
                <c:pt idx="9">
                  <c:v>1.433062614618811</c:v>
                </c:pt>
              </c:numCache>
            </c:numRef>
          </c:val>
        </c:ser>
        <c:ser>
          <c:idx val="10"/>
          <c:order val="10"/>
          <c:tx>
            <c:strRef>
              <c:f>sp10cm²_perstation!$A$12</c:f>
              <c:strCache>
                <c:ptCount val="1"/>
                <c:pt idx="0">
                  <c:v>megamphis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sp10cm²_perstation!$B$1:$K$1</c:f>
              <c:strCache>
                <c:ptCount val="10"/>
                <c:pt idx="0">
                  <c:v>SG</c:v>
                </c:pt>
                <c:pt idx="1">
                  <c:v>HC_AEP</c:v>
                </c:pt>
                <c:pt idx="2">
                  <c:v>HC_BEP</c:v>
                </c:pt>
                <c:pt idx="3">
                  <c:v>LC</c:v>
                </c:pt>
                <c:pt idx="4">
                  <c:v>A1</c:v>
                </c:pt>
                <c:pt idx="5">
                  <c:v>A2</c:v>
                </c:pt>
                <c:pt idx="6">
                  <c:v>A3</c:v>
                </c:pt>
                <c:pt idx="7">
                  <c:v>A4</c:v>
                </c:pt>
                <c:pt idx="8">
                  <c:v>B1</c:v>
                </c:pt>
                <c:pt idx="9">
                  <c:v>B2</c:v>
                </c:pt>
              </c:strCache>
            </c:strRef>
          </c:cat>
          <c:val>
            <c:numRef>
              <c:f>sp10cm²_perstation!$B$12:$K$12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3.9110745162618366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11"/>
          <c:order val="11"/>
          <c:tx>
            <c:strRef>
              <c:f>sp10cm²_perstation!$A$13</c:f>
              <c:strCache>
                <c:ptCount val="1"/>
                <c:pt idx="0">
                  <c:v>mirabilis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sp10cm²_perstation!$B$1:$K$1</c:f>
              <c:strCache>
                <c:ptCount val="10"/>
                <c:pt idx="0">
                  <c:v>SG</c:v>
                </c:pt>
                <c:pt idx="1">
                  <c:v>HC_AEP</c:v>
                </c:pt>
                <c:pt idx="2">
                  <c:v>HC_BEP</c:v>
                </c:pt>
                <c:pt idx="3">
                  <c:v>LC</c:v>
                </c:pt>
                <c:pt idx="4">
                  <c:v>A1</c:v>
                </c:pt>
                <c:pt idx="5">
                  <c:v>A2</c:v>
                </c:pt>
                <c:pt idx="6">
                  <c:v>A3</c:v>
                </c:pt>
                <c:pt idx="7">
                  <c:v>A4</c:v>
                </c:pt>
                <c:pt idx="8">
                  <c:v>B1</c:v>
                </c:pt>
                <c:pt idx="9">
                  <c:v>B2</c:v>
                </c:pt>
              </c:strCache>
            </c:strRef>
          </c:cat>
          <c:val>
            <c:numRef>
              <c:f>sp10cm²_perstation!$B$13:$K$13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0.99835323178262614</c:v>
                </c:pt>
                <c:pt idx="5">
                  <c:v>14.560175655276513</c:v>
                </c:pt>
                <c:pt idx="6">
                  <c:v>5.0432276657060502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12"/>
          <c:order val="12"/>
          <c:tx>
            <c:strRef>
              <c:f>sp10cm²_perstation!$A$14</c:f>
              <c:strCache>
                <c:ptCount val="1"/>
                <c:pt idx="0">
                  <c:v>quintus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sp10cm²_perstation!$B$1:$K$1</c:f>
              <c:strCache>
                <c:ptCount val="10"/>
                <c:pt idx="0">
                  <c:v>SG</c:v>
                </c:pt>
                <c:pt idx="1">
                  <c:v>HC_AEP</c:v>
                </c:pt>
                <c:pt idx="2">
                  <c:v>HC_BEP</c:v>
                </c:pt>
                <c:pt idx="3">
                  <c:v>LC</c:v>
                </c:pt>
                <c:pt idx="4">
                  <c:v>A1</c:v>
                </c:pt>
                <c:pt idx="5">
                  <c:v>A2</c:v>
                </c:pt>
                <c:pt idx="6">
                  <c:v>A3</c:v>
                </c:pt>
                <c:pt idx="7">
                  <c:v>A4</c:v>
                </c:pt>
                <c:pt idx="8">
                  <c:v>B1</c:v>
                </c:pt>
                <c:pt idx="9">
                  <c:v>B2</c:v>
                </c:pt>
              </c:strCache>
            </c:strRef>
          </c:cat>
          <c:val>
            <c:numRef>
              <c:f>sp10cm²_perstation!$B$14:$K$14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3.8449140173868894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13"/>
          <c:order val="13"/>
          <c:tx>
            <c:strRef>
              <c:f>sp10cm²_perstation!$A$15</c:f>
              <c:strCache>
                <c:ptCount val="1"/>
                <c:pt idx="0">
                  <c:v>sp9 (Morphotype V)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sp10cm²_perstation!$B$1:$K$1</c:f>
              <c:strCache>
                <c:ptCount val="10"/>
                <c:pt idx="0">
                  <c:v>SG</c:v>
                </c:pt>
                <c:pt idx="1">
                  <c:v>HC_AEP</c:v>
                </c:pt>
                <c:pt idx="2">
                  <c:v>HC_BEP</c:v>
                </c:pt>
                <c:pt idx="3">
                  <c:v>LC</c:v>
                </c:pt>
                <c:pt idx="4">
                  <c:v>A1</c:v>
                </c:pt>
                <c:pt idx="5">
                  <c:v>A2</c:v>
                </c:pt>
                <c:pt idx="6">
                  <c:v>A3</c:v>
                </c:pt>
                <c:pt idx="7">
                  <c:v>A4</c:v>
                </c:pt>
                <c:pt idx="8">
                  <c:v>B1</c:v>
                </c:pt>
                <c:pt idx="9">
                  <c:v>B2</c:v>
                </c:pt>
              </c:strCache>
            </c:strRef>
          </c:cat>
          <c:val>
            <c:numRef>
              <c:f>sp10cm²_perstation!$B$15:$K$15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12.109610522667722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14"/>
          <c:order val="14"/>
          <c:tx>
            <c:strRef>
              <c:f>sp10cm²_perstation!$A$16</c:f>
              <c:strCache>
                <c:ptCount val="1"/>
                <c:pt idx="0">
                  <c:v>sp2 sp.n.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sp10cm²_perstation!$B$1:$K$1</c:f>
              <c:strCache>
                <c:ptCount val="10"/>
                <c:pt idx="0">
                  <c:v>SG</c:v>
                </c:pt>
                <c:pt idx="1">
                  <c:v>HC_AEP</c:v>
                </c:pt>
                <c:pt idx="2">
                  <c:v>HC_BEP</c:v>
                </c:pt>
                <c:pt idx="3">
                  <c:v>LC</c:v>
                </c:pt>
                <c:pt idx="4">
                  <c:v>A1</c:v>
                </c:pt>
                <c:pt idx="5">
                  <c:v>A2</c:v>
                </c:pt>
                <c:pt idx="6">
                  <c:v>A3</c:v>
                </c:pt>
                <c:pt idx="7">
                  <c:v>A4</c:v>
                </c:pt>
                <c:pt idx="8">
                  <c:v>B1</c:v>
                </c:pt>
                <c:pt idx="9">
                  <c:v>B2</c:v>
                </c:pt>
              </c:strCache>
            </c:strRef>
          </c:cat>
          <c:val>
            <c:numRef>
              <c:f>sp10cm²_perstation!$B$16:$K$16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11.094653373189896</c:v>
                </c:pt>
                <c:pt idx="5">
                  <c:v>27.212844792095495</c:v>
                </c:pt>
                <c:pt idx="6">
                  <c:v>5.4743360074772163</c:v>
                </c:pt>
                <c:pt idx="7">
                  <c:v>4.9875120076849182</c:v>
                </c:pt>
                <c:pt idx="8">
                  <c:v>0</c:v>
                </c:pt>
                <c:pt idx="9">
                  <c:v>5.4082612872238238</c:v>
                </c:pt>
              </c:numCache>
            </c:numRef>
          </c:val>
        </c:ser>
        <c:ser>
          <c:idx val="15"/>
          <c:order val="15"/>
          <c:tx>
            <c:strRef>
              <c:f>sp10cm²_perstation!$A$17</c:f>
              <c:strCache>
                <c:ptCount val="1"/>
                <c:pt idx="0">
                  <c:v>sp6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sp10cm²_perstation!$B$1:$K$1</c:f>
              <c:strCache>
                <c:ptCount val="10"/>
                <c:pt idx="0">
                  <c:v>SG</c:v>
                </c:pt>
                <c:pt idx="1">
                  <c:v>HC_AEP</c:v>
                </c:pt>
                <c:pt idx="2">
                  <c:v>HC_BEP</c:v>
                </c:pt>
                <c:pt idx="3">
                  <c:v>LC</c:v>
                </c:pt>
                <c:pt idx="4">
                  <c:v>A1</c:v>
                </c:pt>
                <c:pt idx="5">
                  <c:v>A2</c:v>
                </c:pt>
                <c:pt idx="6">
                  <c:v>A3</c:v>
                </c:pt>
                <c:pt idx="7">
                  <c:v>A4</c:v>
                </c:pt>
                <c:pt idx="8">
                  <c:v>B1</c:v>
                </c:pt>
                <c:pt idx="9">
                  <c:v>B2</c:v>
                </c:pt>
              </c:strCache>
            </c:strRef>
          </c:cat>
          <c:val>
            <c:numRef>
              <c:f>sp10cm²_perstation!$B$17:$K$17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6.3040345821325632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16"/>
          <c:order val="16"/>
          <c:tx>
            <c:strRef>
              <c:f>sp10cm²_perstation!$A$18</c:f>
              <c:strCache>
                <c:ptCount val="1"/>
                <c:pt idx="0">
                  <c:v>veitkoehlerae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sp10cm²_perstation!$B$1:$K$1</c:f>
              <c:strCache>
                <c:ptCount val="10"/>
                <c:pt idx="0">
                  <c:v>SG</c:v>
                </c:pt>
                <c:pt idx="1">
                  <c:v>HC_AEP</c:v>
                </c:pt>
                <c:pt idx="2">
                  <c:v>HC_BEP</c:v>
                </c:pt>
                <c:pt idx="3">
                  <c:v>LC</c:v>
                </c:pt>
                <c:pt idx="4">
                  <c:v>A1</c:v>
                </c:pt>
                <c:pt idx="5">
                  <c:v>A2</c:v>
                </c:pt>
                <c:pt idx="6">
                  <c:v>A3</c:v>
                </c:pt>
                <c:pt idx="7">
                  <c:v>A4</c:v>
                </c:pt>
                <c:pt idx="8">
                  <c:v>B1</c:v>
                </c:pt>
                <c:pt idx="9">
                  <c:v>B2</c:v>
                </c:pt>
              </c:strCache>
            </c:strRef>
          </c:cat>
          <c:val>
            <c:numRef>
              <c:f>sp10cm²_perstation!$B$18:$K$18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5.7566788690707993</c:v>
                </c:pt>
                <c:pt idx="7">
                  <c:v>6.9983315637797663</c:v>
                </c:pt>
                <c:pt idx="8">
                  <c:v>5.6423019823596166</c:v>
                </c:pt>
                <c:pt idx="9">
                  <c:v>7.9180857567024718</c:v>
                </c:pt>
              </c:numCache>
            </c:numRef>
          </c:val>
        </c:ser>
        <c:ser>
          <c:idx val="17"/>
          <c:order val="17"/>
          <c:tx>
            <c:strRef>
              <c:f>sp10cm²_perstation!$A$19</c:f>
              <c:strCache>
                <c:ptCount val="1"/>
                <c:pt idx="0">
                  <c:v>sp8 sp.n. 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sp10cm²_perstation!$B$1:$K$1</c:f>
              <c:strCache>
                <c:ptCount val="10"/>
                <c:pt idx="0">
                  <c:v>SG</c:v>
                </c:pt>
                <c:pt idx="1">
                  <c:v>HC_AEP</c:v>
                </c:pt>
                <c:pt idx="2">
                  <c:v>HC_BEP</c:v>
                </c:pt>
                <c:pt idx="3">
                  <c:v>LC</c:v>
                </c:pt>
                <c:pt idx="4">
                  <c:v>A1</c:v>
                </c:pt>
                <c:pt idx="5">
                  <c:v>A2</c:v>
                </c:pt>
                <c:pt idx="6">
                  <c:v>A3</c:v>
                </c:pt>
                <c:pt idx="7">
                  <c:v>A4</c:v>
                </c:pt>
                <c:pt idx="8">
                  <c:v>B1</c:v>
                </c:pt>
                <c:pt idx="9">
                  <c:v>B2</c:v>
                </c:pt>
              </c:strCache>
            </c:strRef>
          </c:cat>
          <c:val>
            <c:numRef>
              <c:f>sp10cm²_perstation!$B$19:$K$19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3.7500324532024814</c:v>
                </c:pt>
                <c:pt idx="7">
                  <c:v>10.448859901916173</c:v>
                </c:pt>
                <c:pt idx="8">
                  <c:v>6.432625971530868</c:v>
                </c:pt>
                <c:pt idx="9">
                  <c:v>7.3949873373504511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0781424"/>
        <c:axId val="150811808"/>
      </c:barChart>
      <c:catAx>
        <c:axId val="80781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50811808"/>
        <c:crosses val="autoZero"/>
        <c:auto val="1"/>
        <c:lblAlgn val="ctr"/>
        <c:lblOffset val="100"/>
        <c:noMultiLvlLbl val="0"/>
      </c:catAx>
      <c:valAx>
        <c:axId val="150811808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80781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3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</c:legendEntry>
      <c:legendEntry>
        <c:idx val="14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</c:legendEntry>
      <c:legendEntry>
        <c:idx val="15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</c:legendEntry>
      <c:legendEntry>
        <c:idx val="17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1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nl-B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spPr>
            <a:solidFill>
              <a:srgbClr val="FF0000"/>
            </a:solidFill>
          </c:spPr>
          <c:dPt>
            <c:idx val="1"/>
            <c:bubble3D val="0"/>
            <c:spPr>
              <a:solidFill>
                <a:srgbClr val="00B050"/>
              </a:solidFill>
            </c:spPr>
          </c:dPt>
          <c:val>
            <c:numRef>
              <c:f>Tabelle3!$D$2:$E$2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A1E41-4B4F-4FB5-BBB1-0AC85885E977}" type="datetimeFigureOut">
              <a:rPr lang="nl-BE" smtClean="0"/>
              <a:t>28/06/2016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C4FFD-7D3C-4011-BB04-76EC19457160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90383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9ED6370-58D7-4463-809B-F802FDF3A464}" type="slidenum">
              <a:rPr lang="en-US" altLang="nl-BE" smtClean="0"/>
              <a:pPr>
                <a:spcBef>
                  <a:spcPct val="0"/>
                </a:spcBef>
              </a:pPr>
              <a:t>11</a:t>
            </a:fld>
            <a:endParaRPr lang="en-US" altLang="nl-BE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BE" smtClean="0"/>
          </a:p>
        </p:txBody>
      </p:sp>
    </p:spTree>
    <p:extLst>
      <p:ext uri="{BB962C8B-B14F-4D97-AF65-F5344CB8AC3E}">
        <p14:creationId xmlns:p14="http://schemas.microsoft.com/office/powerpoint/2010/main" val="1438151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71C30AB-8438-4557-A857-FFDF4DCBB1BA}" type="slidenum">
              <a:rPr lang="nl-NL" altLang="nl-BE" smtClean="0"/>
              <a:pPr>
                <a:spcBef>
                  <a:spcPct val="0"/>
                </a:spcBef>
              </a:pPr>
              <a:t>12</a:t>
            </a:fld>
            <a:endParaRPr lang="nl-NL" altLang="nl-BE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 smtClean="0"/>
          </a:p>
        </p:txBody>
      </p:sp>
    </p:spTree>
    <p:extLst>
      <p:ext uri="{BB962C8B-B14F-4D97-AF65-F5344CB8AC3E}">
        <p14:creationId xmlns:p14="http://schemas.microsoft.com/office/powerpoint/2010/main" val="2203739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606D75-D39A-4FAC-88B2-25D7BA4968E3}" type="slidenum">
              <a:rPr lang="nl-NL" altLang="nl-BE" smtClean="0"/>
              <a:pPr>
                <a:spcBef>
                  <a:spcPct val="0"/>
                </a:spcBef>
              </a:pPr>
              <a:t>13</a:t>
            </a:fld>
            <a:endParaRPr lang="nl-NL" altLang="nl-BE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BE" altLang="nl-BE" smtClean="0"/>
          </a:p>
        </p:txBody>
      </p:sp>
    </p:spTree>
    <p:extLst>
      <p:ext uri="{BB962C8B-B14F-4D97-AF65-F5344CB8AC3E}">
        <p14:creationId xmlns:p14="http://schemas.microsoft.com/office/powerpoint/2010/main" val="3263646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D9F43-C147-4C5A-8236-60DBC13B0F08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15270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BE" altLang="nl-BE" smtClean="0"/>
              <a:t>Phylogenetische boom gebaseerd op de nucleaire merker ITS (internal transcribed spacer). Dit stukje sequentie is 900 base paren lang.</a:t>
            </a:r>
          </a:p>
          <a:p>
            <a:pPr eaLnBrk="1" hangingPunct="1"/>
            <a:r>
              <a:rPr lang="nl-BE" altLang="nl-BE" smtClean="0"/>
              <a:t>Het belangrijkste zijn de nummers op een knooppunt (node).</a:t>
            </a:r>
          </a:p>
          <a:p>
            <a:pPr eaLnBrk="1" hangingPunct="1"/>
            <a:r>
              <a:rPr lang="nl-BE" altLang="nl-BE" smtClean="0"/>
              <a:t>Het nummertje 97  (omcirkeld) geeft aan dat dit een juist classificatie is. Hoe dichter bij 100 hoe beter. Deze boom toont dus aan dat HD-HMMV clustert in de boom van GD1-5 en er niet buiten valt. Door de hoge node-scores van deze boom kan je ook zeggen dat HD-HMMV duidelijk meer verwant is aan GD1 en 4 dan met GD2,3,5.  </a:t>
            </a:r>
          </a:p>
          <a:p>
            <a:pPr eaLnBrk="1" hangingPunct="1">
              <a:spcBef>
                <a:spcPct val="0"/>
              </a:spcBef>
            </a:pPr>
            <a:r>
              <a:rPr lang="nl-BE" altLang="nl-BE" smtClean="0"/>
              <a:t>DM_900bp en Ddvit2_900bp is Diplolaimelloides een soort die gekozen werd omdat de sequentie afwkijkt van alle GD’s en HD-HMMV inclusief en ervoor zorgt dat onze boom een startpunt heeft (de outroup worden deze sequenties</a:t>
            </a:r>
          </a:p>
          <a:p>
            <a:pPr eaLnBrk="1" hangingPunct="1"/>
            <a:endParaRPr lang="nl-BE" altLang="nl-BE" smtClean="0"/>
          </a:p>
        </p:txBody>
      </p:sp>
      <p:sp>
        <p:nvSpPr>
          <p:cNvPr id="1218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779D6D4-17AB-4737-A567-3DDE3BD85928}" type="slidenum">
              <a:rPr lang="nl-BE" altLang="nl-BE" smtClean="0"/>
              <a:pPr>
                <a:spcBef>
                  <a:spcPct val="0"/>
                </a:spcBef>
              </a:pPr>
              <a:t>23</a:t>
            </a:fld>
            <a:endParaRPr lang="nl-BE" altLang="nl-BE" smtClean="0"/>
          </a:p>
        </p:txBody>
      </p:sp>
    </p:spTree>
    <p:extLst>
      <p:ext uri="{BB962C8B-B14F-4D97-AF65-F5344CB8AC3E}">
        <p14:creationId xmlns:p14="http://schemas.microsoft.com/office/powerpoint/2010/main" val="2459756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D9F43-C147-4C5A-8236-60DBC13B0F08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28319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BE" altLang="nl-BE" smtClean="0"/>
              <a:t>Phylogenetische boom gebaseerd op de nucleaire merker ITS (internal transcribed spacer). Dit stukje sequentie is 900 base paren lang.</a:t>
            </a:r>
          </a:p>
          <a:p>
            <a:pPr eaLnBrk="1" hangingPunct="1"/>
            <a:r>
              <a:rPr lang="nl-BE" altLang="nl-BE" smtClean="0"/>
              <a:t>Het belangrijkste zijn de nummers op een knooppunt (node).</a:t>
            </a:r>
          </a:p>
          <a:p>
            <a:pPr eaLnBrk="1" hangingPunct="1"/>
            <a:r>
              <a:rPr lang="nl-BE" altLang="nl-BE" smtClean="0"/>
              <a:t>Het nummertje 97  (omcirkeld) geeft aan dat dit een juist classificatie is. Hoe dichter bij 100 hoe beter. Deze boom toont dus aan dat HD-HMMV clustert in de boom van GD1-5 en er niet buiten valt. Door de hoge node-scores van deze boom kan je ook zeggen dat HD-HMMV duidelijk meer verwant is aan GD1 en 4 dan met GD2,3,5.  </a:t>
            </a:r>
          </a:p>
          <a:p>
            <a:pPr eaLnBrk="1" hangingPunct="1">
              <a:spcBef>
                <a:spcPct val="0"/>
              </a:spcBef>
            </a:pPr>
            <a:r>
              <a:rPr lang="nl-BE" altLang="nl-BE" smtClean="0"/>
              <a:t>DM_900bp en Ddvit2_900bp is Diplolaimelloides een soort die gekozen werd omdat de sequentie afwkijkt van alle GD’s en HD-HMMV inclusief en ervoor zorgt dat onze boom een startpunt heeft (de outroup worden deze sequenties</a:t>
            </a:r>
          </a:p>
          <a:p>
            <a:pPr eaLnBrk="1" hangingPunct="1"/>
            <a:endParaRPr lang="nl-BE" altLang="nl-BE" smtClean="0"/>
          </a:p>
        </p:txBody>
      </p:sp>
      <p:sp>
        <p:nvSpPr>
          <p:cNvPr id="1218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779D6D4-17AB-4737-A567-3DDE3BD85928}" type="slidenum">
              <a:rPr lang="nl-BE" altLang="nl-BE" smtClean="0"/>
              <a:pPr>
                <a:spcBef>
                  <a:spcPct val="0"/>
                </a:spcBef>
              </a:pPr>
              <a:t>34</a:t>
            </a:fld>
            <a:endParaRPr lang="nl-BE" altLang="nl-BE" smtClean="0"/>
          </a:p>
        </p:txBody>
      </p:sp>
    </p:spTree>
    <p:extLst>
      <p:ext uri="{BB962C8B-B14F-4D97-AF65-F5344CB8AC3E}">
        <p14:creationId xmlns:p14="http://schemas.microsoft.com/office/powerpoint/2010/main" val="1470696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AA0F-F694-490C-A0A2-B219BBC0B24D}" type="slidenum">
              <a:rPr lang="nl-BE" smtClean="0"/>
              <a:t>42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53470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3828-F342-4AC6-9578-59FE6E2745D5}" type="datetimeFigureOut">
              <a:rPr lang="nl-BE" smtClean="0"/>
              <a:t>28/06/2016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90FB-1534-4F36-BE6B-530AE05F001A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74379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3828-F342-4AC6-9578-59FE6E2745D5}" type="datetimeFigureOut">
              <a:rPr lang="nl-BE" smtClean="0"/>
              <a:t>28/06/2016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90FB-1534-4F36-BE6B-530AE05F001A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62436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3828-F342-4AC6-9578-59FE6E2745D5}" type="datetimeFigureOut">
              <a:rPr lang="nl-BE" smtClean="0"/>
              <a:t>28/06/2016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90FB-1534-4F36-BE6B-530AE05F001A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55956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3828-F342-4AC6-9578-59FE6E2745D5}" type="datetimeFigureOut">
              <a:rPr lang="nl-BE" smtClean="0"/>
              <a:t>28/06/2016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90FB-1534-4F36-BE6B-530AE05F001A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7408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3828-F342-4AC6-9578-59FE6E2745D5}" type="datetimeFigureOut">
              <a:rPr lang="nl-BE" smtClean="0"/>
              <a:t>28/06/2016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90FB-1534-4F36-BE6B-530AE05F001A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59579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3828-F342-4AC6-9578-59FE6E2745D5}" type="datetimeFigureOut">
              <a:rPr lang="nl-BE" smtClean="0"/>
              <a:t>28/06/2016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90FB-1534-4F36-BE6B-530AE05F001A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96520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3828-F342-4AC6-9578-59FE6E2745D5}" type="datetimeFigureOut">
              <a:rPr lang="nl-BE" smtClean="0"/>
              <a:t>28/06/2016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90FB-1534-4F36-BE6B-530AE05F001A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1568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3828-F342-4AC6-9578-59FE6E2745D5}" type="datetimeFigureOut">
              <a:rPr lang="nl-BE" smtClean="0"/>
              <a:t>28/06/2016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90FB-1534-4F36-BE6B-530AE05F001A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5417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3828-F342-4AC6-9578-59FE6E2745D5}" type="datetimeFigureOut">
              <a:rPr lang="nl-BE" smtClean="0"/>
              <a:t>28/06/2016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90FB-1534-4F36-BE6B-530AE05F001A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80031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3828-F342-4AC6-9578-59FE6E2745D5}" type="datetimeFigureOut">
              <a:rPr lang="nl-BE" smtClean="0"/>
              <a:t>28/06/2016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90FB-1534-4F36-BE6B-530AE05F001A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65012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3828-F342-4AC6-9578-59FE6E2745D5}" type="datetimeFigureOut">
              <a:rPr lang="nl-BE" smtClean="0"/>
              <a:t>28/06/2016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90FB-1534-4F36-BE6B-530AE05F001A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38460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A3828-F342-4AC6-9578-59FE6E2745D5}" type="datetimeFigureOut">
              <a:rPr lang="nl-BE" smtClean="0"/>
              <a:t>28/06/2016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690FB-1534-4F36-BE6B-530AE05F001A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8820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t.umblr.com/redirect?z=http://www.wormatlas.org&amp;t=NWRhOGI1YTI5Nzc3NzcwMzI1M2FhZGMzNjc0NmU2NDY2YTFkMjdmYixpSDUxYmFSNw%3D%3D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7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5.emf"/><Relationship Id="rId4" Type="http://schemas.openxmlformats.org/officeDocument/2006/relationships/oleObject" Target="../embeddings/oleObject5.bin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chart" Target="../charts/chart1.xml"/><Relationship Id="rId5" Type="http://schemas.openxmlformats.org/officeDocument/2006/relationships/image" Target="../media/image8.emf"/><Relationship Id="rId4" Type="http://schemas.openxmlformats.org/officeDocument/2006/relationships/oleObject" Target="../embeddings/Microsoft_Excel_97-2003_Worksheet1.xls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new_logo_11-2007_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84175"/>
            <a:ext cx="251936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57866" y="1987032"/>
            <a:ext cx="64561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600" dirty="0" smtClean="0">
                <a:solidFill>
                  <a:srgbClr val="002060"/>
                </a:solidFill>
              </a:rPr>
              <a:t>The </a:t>
            </a:r>
            <a:r>
              <a:rPr lang="nl-NL" sz="3600" dirty="0" err="1" smtClean="0">
                <a:solidFill>
                  <a:srgbClr val="002060"/>
                </a:solidFill>
              </a:rPr>
              <a:t>connectivity</a:t>
            </a:r>
            <a:r>
              <a:rPr lang="nl-NL" sz="3600" dirty="0" smtClean="0">
                <a:solidFill>
                  <a:srgbClr val="002060"/>
                </a:solidFill>
              </a:rPr>
              <a:t> </a:t>
            </a:r>
            <a:r>
              <a:rPr lang="nl-NL" sz="3600" dirty="0" err="1" smtClean="0">
                <a:solidFill>
                  <a:srgbClr val="002060"/>
                </a:solidFill>
              </a:rPr>
              <a:t>and</a:t>
            </a:r>
            <a:r>
              <a:rPr lang="nl-NL" sz="3600" dirty="0" smtClean="0">
                <a:solidFill>
                  <a:srgbClr val="002060"/>
                </a:solidFill>
              </a:rPr>
              <a:t> </a:t>
            </a:r>
            <a:r>
              <a:rPr lang="nl-NL" sz="3600" dirty="0" err="1" smtClean="0">
                <a:solidFill>
                  <a:srgbClr val="002060"/>
                </a:solidFill>
              </a:rPr>
              <a:t>distribution</a:t>
            </a:r>
            <a:r>
              <a:rPr lang="nl-NL" sz="3600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nl-NL" sz="3600" dirty="0" smtClean="0">
                <a:solidFill>
                  <a:srgbClr val="002060"/>
                </a:solidFill>
              </a:rPr>
              <a:t>of free-living marine </a:t>
            </a:r>
            <a:r>
              <a:rPr lang="nl-NL" sz="3600" dirty="0" err="1" smtClean="0">
                <a:solidFill>
                  <a:srgbClr val="002060"/>
                </a:solidFill>
              </a:rPr>
              <a:t>nematodes</a:t>
            </a:r>
            <a:endParaRPr lang="nl-NL" sz="3600" dirty="0" smtClean="0">
              <a:solidFill>
                <a:srgbClr val="002060"/>
              </a:solidFill>
            </a:endParaRPr>
          </a:p>
          <a:p>
            <a:pPr algn="ctr"/>
            <a:endParaRPr lang="nl-NL" sz="3600" dirty="0" smtClean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80136" y="5374740"/>
            <a:ext cx="4743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i="1" dirty="0" smtClean="0">
                <a:solidFill>
                  <a:srgbClr val="002060"/>
                </a:solidFill>
                <a:latin typeface="Bradley Hand ITC" panose="03070402050302030203" pitchFamily="66" charset="0"/>
              </a:rPr>
              <a:t>Ann  </a:t>
            </a:r>
            <a:r>
              <a:rPr lang="nl-NL" sz="4000" b="1" i="1" dirty="0" err="1">
                <a:solidFill>
                  <a:srgbClr val="002060"/>
                </a:solidFill>
                <a:latin typeface="Bradley Hand ITC" panose="03070402050302030203" pitchFamily="66" charset="0"/>
              </a:rPr>
              <a:t>V</a:t>
            </a:r>
            <a:r>
              <a:rPr lang="nl-NL" sz="4000" b="1" i="1" dirty="0" err="1" smtClean="0">
                <a:solidFill>
                  <a:srgbClr val="002060"/>
                </a:solidFill>
                <a:latin typeface="Bradley Hand ITC" panose="03070402050302030203" pitchFamily="66" charset="0"/>
              </a:rPr>
              <a:t>anreusel</a:t>
            </a:r>
            <a:endParaRPr lang="nl-BE" sz="4000" b="1" i="1" dirty="0">
              <a:solidFill>
                <a:srgbClr val="00206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3575" y="6285567"/>
            <a:ext cx="301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 err="1" smtClean="0"/>
              <a:t>Meioscool</a:t>
            </a:r>
            <a:r>
              <a:rPr lang="nl-NL" i="1" dirty="0" smtClean="0"/>
              <a:t>, Brest, 27 juni 2016</a:t>
            </a:r>
            <a:endParaRPr lang="nl-BE" i="1" dirty="0"/>
          </a:p>
        </p:txBody>
      </p:sp>
    </p:spTree>
    <p:extLst>
      <p:ext uri="{BB962C8B-B14F-4D97-AF65-F5344CB8AC3E}">
        <p14:creationId xmlns:p14="http://schemas.microsoft.com/office/powerpoint/2010/main" val="144979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638159"/>
            <a:ext cx="7303641" cy="46851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45" y="393525"/>
            <a:ext cx="8401050" cy="12446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8623" y="1638159"/>
            <a:ext cx="2611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 smtClean="0"/>
              <a:t>Normoxia</a:t>
            </a:r>
            <a:r>
              <a:rPr lang="nl-NL" sz="1400" dirty="0" smtClean="0"/>
              <a:t>            </a:t>
            </a:r>
            <a:r>
              <a:rPr lang="nl-NL" sz="1400" dirty="0" err="1"/>
              <a:t>A</a:t>
            </a:r>
            <a:r>
              <a:rPr lang="nl-NL" sz="1400" dirty="0" err="1" smtClean="0"/>
              <a:t>noxia</a:t>
            </a:r>
            <a:r>
              <a:rPr lang="nl-NL" sz="1400" dirty="0" smtClean="0"/>
              <a:t>  Recovery</a:t>
            </a:r>
          </a:p>
          <a:p>
            <a:r>
              <a:rPr lang="nl-NL" sz="1400" dirty="0"/>
              <a:t>	 </a:t>
            </a:r>
            <a:r>
              <a:rPr lang="nl-NL" sz="1400" dirty="0" smtClean="0"/>
              <a:t>     23 </a:t>
            </a:r>
            <a:r>
              <a:rPr lang="nl-NL" sz="1400" dirty="0" err="1" smtClean="0"/>
              <a:t>days</a:t>
            </a:r>
            <a:r>
              <a:rPr lang="nl-NL" sz="1400" dirty="0" smtClean="0"/>
              <a:t>    30 </a:t>
            </a:r>
            <a:r>
              <a:rPr lang="nl-NL" sz="1400" dirty="0" err="1" smtClean="0"/>
              <a:t>days</a:t>
            </a:r>
            <a:endParaRPr lang="nl-BE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35373" y="2099824"/>
            <a:ext cx="854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/>
              <a:t>D</a:t>
            </a:r>
            <a:r>
              <a:rPr lang="nl-NL" sz="1400" dirty="0" err="1" smtClean="0"/>
              <a:t>ensities</a:t>
            </a:r>
            <a:endParaRPr lang="nl-BE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658932" y="2099823"/>
            <a:ext cx="136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Species </a:t>
            </a:r>
            <a:r>
              <a:rPr lang="nl-NL" sz="1400" dirty="0" err="1" smtClean="0"/>
              <a:t>richness</a:t>
            </a:r>
            <a:endParaRPr lang="nl-BE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938082" y="1638018"/>
            <a:ext cx="2611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 smtClean="0"/>
              <a:t>Normoxia</a:t>
            </a:r>
            <a:r>
              <a:rPr lang="nl-NL" sz="1400" dirty="0" smtClean="0"/>
              <a:t>            </a:t>
            </a:r>
            <a:r>
              <a:rPr lang="nl-NL" sz="1400" dirty="0" err="1"/>
              <a:t>A</a:t>
            </a:r>
            <a:r>
              <a:rPr lang="nl-NL" sz="1400" dirty="0" err="1" smtClean="0"/>
              <a:t>noxia</a:t>
            </a:r>
            <a:r>
              <a:rPr lang="nl-NL" sz="1400" dirty="0" smtClean="0"/>
              <a:t>  Recovery</a:t>
            </a:r>
          </a:p>
          <a:p>
            <a:r>
              <a:rPr lang="nl-NL" sz="1400" dirty="0"/>
              <a:t>	 </a:t>
            </a:r>
            <a:r>
              <a:rPr lang="nl-NL" sz="1400" dirty="0" smtClean="0"/>
              <a:t>     23 </a:t>
            </a:r>
            <a:r>
              <a:rPr lang="nl-NL" sz="1400" dirty="0" err="1" smtClean="0"/>
              <a:t>days</a:t>
            </a:r>
            <a:r>
              <a:rPr lang="nl-NL" sz="1400" dirty="0" smtClean="0"/>
              <a:t>    30 </a:t>
            </a:r>
            <a:r>
              <a:rPr lang="nl-NL" sz="1400" dirty="0" err="1" smtClean="0"/>
              <a:t>days</a:t>
            </a:r>
            <a:endParaRPr lang="nl-BE" sz="1400" dirty="0"/>
          </a:p>
        </p:txBody>
      </p:sp>
      <p:sp>
        <p:nvSpPr>
          <p:cNvPr id="10" name="Rectangle 9"/>
          <p:cNvSpPr/>
          <p:nvPr/>
        </p:nvSpPr>
        <p:spPr>
          <a:xfrm>
            <a:off x="3060700" y="1549118"/>
            <a:ext cx="1524570" cy="4038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Rectangle 10"/>
          <p:cNvSpPr/>
          <p:nvPr/>
        </p:nvSpPr>
        <p:spPr>
          <a:xfrm>
            <a:off x="6134362" y="1422118"/>
            <a:ext cx="1524570" cy="4038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7140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87" name="Group 14"/>
          <p:cNvGrpSpPr>
            <a:grpSpLocks/>
          </p:cNvGrpSpPr>
          <p:nvPr/>
        </p:nvGrpSpPr>
        <p:grpSpPr bwMode="auto">
          <a:xfrm>
            <a:off x="454" y="-26745"/>
            <a:ext cx="5045580" cy="3796946"/>
            <a:chOff x="365" y="6"/>
            <a:chExt cx="3481" cy="3307"/>
          </a:xfrm>
        </p:grpSpPr>
        <p:grpSp>
          <p:nvGrpSpPr>
            <p:cNvPr id="119351" name="Group 15"/>
            <p:cNvGrpSpPr>
              <a:grpSpLocks/>
            </p:cNvGrpSpPr>
            <p:nvPr/>
          </p:nvGrpSpPr>
          <p:grpSpPr bwMode="auto">
            <a:xfrm>
              <a:off x="365" y="6"/>
              <a:ext cx="3481" cy="3307"/>
              <a:chOff x="365" y="26"/>
              <a:chExt cx="3295" cy="2999"/>
            </a:xfrm>
          </p:grpSpPr>
          <p:pic>
            <p:nvPicPr>
              <p:cNvPr id="119353" name="Picture 1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" y="26"/>
                <a:ext cx="3295" cy="2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9354" name="Text Box 19"/>
              <p:cNvSpPr txBox="1">
                <a:spLocks noChangeArrowheads="1"/>
              </p:cNvSpPr>
              <p:nvPr/>
            </p:nvSpPr>
            <p:spPr bwMode="auto">
              <a:xfrm>
                <a:off x="2961" y="2675"/>
                <a:ext cx="454" cy="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nl-BE" altLang="nl-BE" sz="900" b="1"/>
                  <a:t>100 µm</a:t>
                </a:r>
              </a:p>
            </p:txBody>
          </p:sp>
        </p:grpSp>
        <p:sp>
          <p:nvSpPr>
            <p:cNvPr id="119352" name="Text Box 20"/>
            <p:cNvSpPr txBox="1">
              <a:spLocks noChangeArrowheads="1"/>
            </p:cNvSpPr>
            <p:nvPr/>
          </p:nvSpPr>
          <p:spPr bwMode="auto">
            <a:xfrm rot="10800000" flipV="1">
              <a:off x="367" y="966"/>
              <a:ext cx="2385" cy="1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altLang="nl-BE" sz="2000" i="1" dirty="0" err="1" smtClean="0">
                  <a:sym typeface="Symbol" panose="05050102010706020507" pitchFamily="18" charset="2"/>
                </a:rPr>
                <a:t>Halomonhystera</a:t>
              </a:r>
              <a:r>
                <a:rPr lang="en-GB" altLang="nl-BE" sz="2000" i="1" dirty="0" smtClean="0">
                  <a:sym typeface="Symbol" panose="05050102010706020507" pitchFamily="18" charset="2"/>
                </a:rPr>
                <a:t> species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GB" altLang="nl-BE" sz="2000" dirty="0" smtClean="0">
                  <a:sym typeface="Symbol" panose="05050102010706020507" pitchFamily="18" charset="2"/>
                </a:rPr>
                <a:t>more </a:t>
              </a:r>
              <a:r>
                <a:rPr lang="en-GB" altLang="nl-BE" sz="2000" dirty="0">
                  <a:sym typeface="Symbol" panose="05050102010706020507" pitchFamily="18" charset="2"/>
                </a:rPr>
                <a:t>than 10 000 </a:t>
              </a:r>
              <a:r>
                <a:rPr lang="en-GB" altLang="nl-BE" sz="2000" dirty="0" err="1">
                  <a:sym typeface="Symbol" panose="05050102010706020507" pitchFamily="18" charset="2"/>
                </a:rPr>
                <a:t>ind</a:t>
              </a:r>
              <a:r>
                <a:rPr lang="en-GB" altLang="nl-BE" sz="2000" dirty="0">
                  <a:sym typeface="Symbol" panose="05050102010706020507" pitchFamily="18" charset="2"/>
                </a:rPr>
                <a:t>/10 cm² in </a:t>
              </a:r>
              <a:r>
                <a:rPr lang="en-GB" altLang="nl-BE" sz="2000" i="1" dirty="0">
                  <a:sym typeface="Symbol" panose="05050102010706020507" pitchFamily="18" charset="2"/>
                </a:rPr>
                <a:t>bacterial</a:t>
              </a:r>
              <a:r>
                <a:rPr lang="en-GB" altLang="nl-BE" sz="2000" dirty="0">
                  <a:sym typeface="Symbol" panose="05050102010706020507" pitchFamily="18" charset="2"/>
                </a:rPr>
                <a:t>  mats</a:t>
              </a:r>
              <a:endParaRPr lang="en-GB" altLang="nl-BE" sz="2400" dirty="0">
                <a:sym typeface="Symbol" panose="05050102010706020507" pitchFamily="18" charset="2"/>
              </a:endParaRPr>
            </a:p>
          </p:txBody>
        </p:sp>
      </p:grpSp>
      <p:grpSp>
        <p:nvGrpSpPr>
          <p:cNvPr id="118788" name="Group 22"/>
          <p:cNvGrpSpPr>
            <a:grpSpLocks/>
          </p:cNvGrpSpPr>
          <p:nvPr/>
        </p:nvGrpSpPr>
        <p:grpSpPr bwMode="auto">
          <a:xfrm>
            <a:off x="5256761" y="314834"/>
            <a:ext cx="3708400" cy="3860800"/>
            <a:chOff x="1973" y="1207"/>
            <a:chExt cx="1769" cy="1995"/>
          </a:xfrm>
        </p:grpSpPr>
        <p:sp>
          <p:nvSpPr>
            <p:cNvPr id="118795" name="Rectangle 23"/>
            <p:cNvSpPr>
              <a:spLocks noChangeArrowheads="1"/>
            </p:cNvSpPr>
            <p:nvPr/>
          </p:nvSpPr>
          <p:spPr bwMode="auto">
            <a:xfrm>
              <a:off x="1973" y="1207"/>
              <a:ext cx="1769" cy="199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BE" altLang="nl-BE"/>
            </a:p>
          </p:txBody>
        </p:sp>
        <p:grpSp>
          <p:nvGrpSpPr>
            <p:cNvPr id="118796" name="Group 24"/>
            <p:cNvGrpSpPr>
              <a:grpSpLocks/>
            </p:cNvGrpSpPr>
            <p:nvPr/>
          </p:nvGrpSpPr>
          <p:grpSpPr bwMode="auto">
            <a:xfrm>
              <a:off x="1983" y="1389"/>
              <a:ext cx="1623" cy="1719"/>
              <a:chOff x="1983" y="1389"/>
              <a:chExt cx="1623" cy="1719"/>
            </a:xfrm>
          </p:grpSpPr>
          <p:sp>
            <p:nvSpPr>
              <p:cNvPr id="118797" name="Rectangle 25"/>
              <p:cNvSpPr>
                <a:spLocks noChangeArrowheads="1"/>
              </p:cNvSpPr>
              <p:nvPr/>
            </p:nvSpPr>
            <p:spPr bwMode="auto">
              <a:xfrm>
                <a:off x="2322" y="2945"/>
                <a:ext cx="1094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nl-BE" sz="1200" dirty="0">
                    <a:solidFill>
                      <a:srgbClr val="000000"/>
                    </a:solidFill>
                  </a:rPr>
                  <a:t>nematode densities x 10 </a:t>
                </a:r>
                <a:r>
                  <a:rPr lang="en-US" altLang="nl-BE" sz="1200" baseline="30000" dirty="0">
                    <a:solidFill>
                      <a:srgbClr val="000000"/>
                    </a:solidFill>
                  </a:rPr>
                  <a:t> 6  </a:t>
                </a:r>
                <a:r>
                  <a:rPr lang="en-US" altLang="nl-BE" sz="1200" dirty="0">
                    <a:solidFill>
                      <a:srgbClr val="000000"/>
                    </a:solidFill>
                  </a:rPr>
                  <a:t>per m²</a:t>
                </a:r>
                <a:endParaRPr lang="en-US" altLang="nl-BE" sz="4000" dirty="0"/>
              </a:p>
            </p:txBody>
          </p:sp>
          <p:sp>
            <p:nvSpPr>
              <p:cNvPr id="118798" name="Line 26"/>
              <p:cNvSpPr>
                <a:spLocks noChangeShapeType="1"/>
              </p:cNvSpPr>
              <p:nvPr/>
            </p:nvSpPr>
            <p:spPr bwMode="auto">
              <a:xfrm rot="5400000">
                <a:off x="1501" y="2136"/>
                <a:ext cx="1413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799" name="Line 27"/>
              <p:cNvSpPr>
                <a:spLocks noChangeShapeType="1"/>
              </p:cNvSpPr>
              <p:nvPr/>
            </p:nvSpPr>
            <p:spPr bwMode="auto">
              <a:xfrm rot="5400000">
                <a:off x="1681" y="2134"/>
                <a:ext cx="1413" cy="2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00" name="Line 28"/>
              <p:cNvSpPr>
                <a:spLocks noChangeShapeType="1"/>
              </p:cNvSpPr>
              <p:nvPr/>
            </p:nvSpPr>
            <p:spPr bwMode="auto">
              <a:xfrm rot="5400000">
                <a:off x="1867" y="2136"/>
                <a:ext cx="1413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01" name="Line 29"/>
              <p:cNvSpPr>
                <a:spLocks noChangeShapeType="1"/>
              </p:cNvSpPr>
              <p:nvPr/>
            </p:nvSpPr>
            <p:spPr bwMode="auto">
              <a:xfrm rot="5400000">
                <a:off x="2047" y="2136"/>
                <a:ext cx="1413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02" name="Line 30"/>
              <p:cNvSpPr>
                <a:spLocks noChangeShapeType="1"/>
              </p:cNvSpPr>
              <p:nvPr/>
            </p:nvSpPr>
            <p:spPr bwMode="auto">
              <a:xfrm rot="5400000">
                <a:off x="2233" y="2134"/>
                <a:ext cx="1413" cy="2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03" name="Line 31"/>
              <p:cNvSpPr>
                <a:spLocks noChangeShapeType="1"/>
              </p:cNvSpPr>
              <p:nvPr/>
            </p:nvSpPr>
            <p:spPr bwMode="auto">
              <a:xfrm rot="5400000">
                <a:off x="2413" y="2136"/>
                <a:ext cx="1413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04" name="Line 32"/>
              <p:cNvSpPr>
                <a:spLocks noChangeShapeType="1"/>
              </p:cNvSpPr>
              <p:nvPr/>
            </p:nvSpPr>
            <p:spPr bwMode="auto">
              <a:xfrm rot="5400000">
                <a:off x="2599" y="2156"/>
                <a:ext cx="1413" cy="1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05" name="Line 33"/>
              <p:cNvSpPr>
                <a:spLocks noChangeShapeType="1"/>
              </p:cNvSpPr>
              <p:nvPr/>
            </p:nvSpPr>
            <p:spPr bwMode="auto">
              <a:xfrm rot="5400000">
                <a:off x="2802" y="1069"/>
                <a:ext cx="1" cy="11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06" name="Line 34"/>
              <p:cNvSpPr>
                <a:spLocks noChangeShapeType="1"/>
              </p:cNvSpPr>
              <p:nvPr/>
            </p:nvSpPr>
            <p:spPr bwMode="auto">
              <a:xfrm rot="5400000">
                <a:off x="2375" y="1651"/>
                <a:ext cx="24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07" name="Line 35"/>
              <p:cNvSpPr>
                <a:spLocks noChangeShapeType="1"/>
              </p:cNvSpPr>
              <p:nvPr/>
            </p:nvSpPr>
            <p:spPr bwMode="auto">
              <a:xfrm rot="5400000">
                <a:off x="2559" y="1652"/>
                <a:ext cx="24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08" name="Line 36"/>
              <p:cNvSpPr>
                <a:spLocks noChangeShapeType="1"/>
              </p:cNvSpPr>
              <p:nvPr/>
            </p:nvSpPr>
            <p:spPr bwMode="auto">
              <a:xfrm rot="5400000">
                <a:off x="2740" y="1652"/>
                <a:ext cx="24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09" name="Line 37"/>
              <p:cNvSpPr>
                <a:spLocks noChangeShapeType="1"/>
              </p:cNvSpPr>
              <p:nvPr/>
            </p:nvSpPr>
            <p:spPr bwMode="auto">
              <a:xfrm rot="5400000">
                <a:off x="2927" y="1651"/>
                <a:ext cx="24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10" name="Line 38"/>
              <p:cNvSpPr>
                <a:spLocks noChangeShapeType="1"/>
              </p:cNvSpPr>
              <p:nvPr/>
            </p:nvSpPr>
            <p:spPr bwMode="auto">
              <a:xfrm rot="5400000">
                <a:off x="3105" y="1652"/>
                <a:ext cx="24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11" name="Line 39"/>
              <p:cNvSpPr>
                <a:spLocks noChangeShapeType="1"/>
              </p:cNvSpPr>
              <p:nvPr/>
            </p:nvSpPr>
            <p:spPr bwMode="auto">
              <a:xfrm rot="5400000">
                <a:off x="3294" y="1652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12" name="Line 40"/>
              <p:cNvSpPr>
                <a:spLocks noChangeShapeType="1"/>
              </p:cNvSpPr>
              <p:nvPr/>
            </p:nvSpPr>
            <p:spPr bwMode="auto">
              <a:xfrm rot="5400000">
                <a:off x="1591" y="2136"/>
                <a:ext cx="141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13" name="Line 41"/>
              <p:cNvSpPr>
                <a:spLocks noChangeShapeType="1"/>
              </p:cNvSpPr>
              <p:nvPr/>
            </p:nvSpPr>
            <p:spPr bwMode="auto">
              <a:xfrm rot="5400000" flipV="1">
                <a:off x="2286" y="1653"/>
                <a:ext cx="1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14" name="Line 42"/>
              <p:cNvSpPr>
                <a:spLocks noChangeShapeType="1"/>
              </p:cNvSpPr>
              <p:nvPr/>
            </p:nvSpPr>
            <p:spPr bwMode="auto">
              <a:xfrm rot="5400000" flipV="1">
                <a:off x="2286" y="1892"/>
                <a:ext cx="1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15" name="Line 43"/>
              <p:cNvSpPr>
                <a:spLocks noChangeShapeType="1"/>
              </p:cNvSpPr>
              <p:nvPr/>
            </p:nvSpPr>
            <p:spPr bwMode="auto">
              <a:xfrm rot="5400000" flipV="1">
                <a:off x="2286" y="2126"/>
                <a:ext cx="1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16" name="Line 44"/>
              <p:cNvSpPr>
                <a:spLocks noChangeShapeType="1"/>
              </p:cNvSpPr>
              <p:nvPr/>
            </p:nvSpPr>
            <p:spPr bwMode="auto">
              <a:xfrm rot="5400000" flipV="1">
                <a:off x="2286" y="2359"/>
                <a:ext cx="1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17" name="Line 45"/>
              <p:cNvSpPr>
                <a:spLocks noChangeShapeType="1"/>
              </p:cNvSpPr>
              <p:nvPr/>
            </p:nvSpPr>
            <p:spPr bwMode="auto">
              <a:xfrm rot="5400000" flipV="1">
                <a:off x="2286" y="2598"/>
                <a:ext cx="1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18" name="Line 46"/>
              <p:cNvSpPr>
                <a:spLocks noChangeShapeType="1"/>
              </p:cNvSpPr>
              <p:nvPr/>
            </p:nvSpPr>
            <p:spPr bwMode="auto">
              <a:xfrm rot="5400000" flipV="1">
                <a:off x="2286" y="2831"/>
                <a:ext cx="1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19" name="Freeform 47"/>
              <p:cNvSpPr>
                <a:spLocks/>
              </p:cNvSpPr>
              <p:nvPr/>
            </p:nvSpPr>
            <p:spPr bwMode="auto">
              <a:xfrm rot="5400000">
                <a:off x="2066" y="1655"/>
                <a:ext cx="1407" cy="966"/>
              </a:xfrm>
              <a:custGeom>
                <a:avLst/>
                <a:gdLst>
                  <a:gd name="T0" fmla="*/ 2147483646 w 235"/>
                  <a:gd name="T1" fmla="*/ 2147483646 h 161"/>
                  <a:gd name="T2" fmla="*/ 2147483646 w 235"/>
                  <a:gd name="T3" fmla="*/ 2147483646 h 161"/>
                  <a:gd name="T4" fmla="*/ 2147483646 w 235"/>
                  <a:gd name="T5" fmla="*/ 2147483646 h 161"/>
                  <a:gd name="T6" fmla="*/ 2147483646 w 235"/>
                  <a:gd name="T7" fmla="*/ 2147483646 h 161"/>
                  <a:gd name="T8" fmla="*/ 2147483646 w 235"/>
                  <a:gd name="T9" fmla="*/ 2147483646 h 161"/>
                  <a:gd name="T10" fmla="*/ 2147483646 w 235"/>
                  <a:gd name="T11" fmla="*/ 2147483646 h 161"/>
                  <a:gd name="T12" fmla="*/ 2147483646 w 235"/>
                  <a:gd name="T13" fmla="*/ 2147483646 h 161"/>
                  <a:gd name="T14" fmla="*/ 2147483646 w 235"/>
                  <a:gd name="T15" fmla="*/ 2147483646 h 161"/>
                  <a:gd name="T16" fmla="*/ 2147483646 w 235"/>
                  <a:gd name="T17" fmla="*/ 2147483646 h 161"/>
                  <a:gd name="T18" fmla="*/ 2147483646 w 235"/>
                  <a:gd name="T19" fmla="*/ 2147483646 h 161"/>
                  <a:gd name="T20" fmla="*/ 2147483646 w 235"/>
                  <a:gd name="T21" fmla="*/ 2147483646 h 161"/>
                  <a:gd name="T22" fmla="*/ 2147483646 w 235"/>
                  <a:gd name="T23" fmla="*/ 2147483646 h 161"/>
                  <a:gd name="T24" fmla="*/ 2147483646 w 235"/>
                  <a:gd name="T25" fmla="*/ 2147483646 h 161"/>
                  <a:gd name="T26" fmla="*/ 2147483646 w 235"/>
                  <a:gd name="T27" fmla="*/ 2147483646 h 161"/>
                  <a:gd name="T28" fmla="*/ 2147483646 w 235"/>
                  <a:gd name="T29" fmla="*/ 2147483646 h 161"/>
                  <a:gd name="T30" fmla="*/ 2147483646 w 235"/>
                  <a:gd name="T31" fmla="*/ 2147483646 h 161"/>
                  <a:gd name="T32" fmla="*/ 2147483646 w 235"/>
                  <a:gd name="T33" fmla="*/ 2147483646 h 161"/>
                  <a:gd name="T34" fmla="*/ 2147483646 w 235"/>
                  <a:gd name="T35" fmla="*/ 2147483646 h 161"/>
                  <a:gd name="T36" fmla="*/ 2147483646 w 235"/>
                  <a:gd name="T37" fmla="*/ 2147483646 h 161"/>
                  <a:gd name="T38" fmla="*/ 2147483646 w 235"/>
                  <a:gd name="T39" fmla="*/ 2147483646 h 161"/>
                  <a:gd name="T40" fmla="*/ 2147483646 w 235"/>
                  <a:gd name="T41" fmla="*/ 2147483646 h 161"/>
                  <a:gd name="T42" fmla="*/ 2147483646 w 235"/>
                  <a:gd name="T43" fmla="*/ 2147483646 h 161"/>
                  <a:gd name="T44" fmla="*/ 2147483646 w 235"/>
                  <a:gd name="T45" fmla="*/ 2147483646 h 161"/>
                  <a:gd name="T46" fmla="*/ 2147483646 w 235"/>
                  <a:gd name="T47" fmla="*/ 2147483646 h 161"/>
                  <a:gd name="T48" fmla="*/ 2147483646 w 235"/>
                  <a:gd name="T49" fmla="*/ 2147483646 h 161"/>
                  <a:gd name="T50" fmla="*/ 2147483646 w 235"/>
                  <a:gd name="T51" fmla="*/ 2147483646 h 161"/>
                  <a:gd name="T52" fmla="*/ 2147483646 w 235"/>
                  <a:gd name="T53" fmla="*/ 2147483646 h 161"/>
                  <a:gd name="T54" fmla="*/ 2147483646 w 235"/>
                  <a:gd name="T55" fmla="*/ 2147483646 h 161"/>
                  <a:gd name="T56" fmla="*/ 2147483646 w 235"/>
                  <a:gd name="T57" fmla="*/ 2147483646 h 161"/>
                  <a:gd name="T58" fmla="*/ 2147483646 w 235"/>
                  <a:gd name="T59" fmla="*/ 2147483646 h 161"/>
                  <a:gd name="T60" fmla="*/ 2147483646 w 235"/>
                  <a:gd name="T61" fmla="*/ 2147483646 h 161"/>
                  <a:gd name="T62" fmla="*/ 2147483646 w 235"/>
                  <a:gd name="T63" fmla="*/ 2147483646 h 161"/>
                  <a:gd name="T64" fmla="*/ 2147483646 w 235"/>
                  <a:gd name="T65" fmla="*/ 2147483646 h 161"/>
                  <a:gd name="T66" fmla="*/ 2147483646 w 235"/>
                  <a:gd name="T67" fmla="*/ 2147483646 h 161"/>
                  <a:gd name="T68" fmla="*/ 2147483646 w 235"/>
                  <a:gd name="T69" fmla="*/ 2147483646 h 161"/>
                  <a:gd name="T70" fmla="*/ 2147483646 w 235"/>
                  <a:gd name="T71" fmla="*/ 2147483646 h 161"/>
                  <a:gd name="T72" fmla="*/ 2147483646 w 235"/>
                  <a:gd name="T73" fmla="*/ 2147483646 h 161"/>
                  <a:gd name="T74" fmla="*/ 2147483646 w 235"/>
                  <a:gd name="T75" fmla="*/ 2147483646 h 161"/>
                  <a:gd name="T76" fmla="*/ 2147483646 w 235"/>
                  <a:gd name="T77" fmla="*/ 2147483646 h 161"/>
                  <a:gd name="T78" fmla="*/ 2147483646 w 235"/>
                  <a:gd name="T79" fmla="*/ 2147483646 h 161"/>
                  <a:gd name="T80" fmla="*/ 2147483646 w 235"/>
                  <a:gd name="T81" fmla="*/ 2147483646 h 161"/>
                  <a:gd name="T82" fmla="*/ 2147483646 w 235"/>
                  <a:gd name="T83" fmla="*/ 2147483646 h 161"/>
                  <a:gd name="T84" fmla="*/ 2147483646 w 235"/>
                  <a:gd name="T85" fmla="*/ 2147483646 h 161"/>
                  <a:gd name="T86" fmla="*/ 2147483646 w 235"/>
                  <a:gd name="T87" fmla="*/ 2147483646 h 161"/>
                  <a:gd name="T88" fmla="*/ 2147483646 w 235"/>
                  <a:gd name="T89" fmla="*/ 2147483646 h 161"/>
                  <a:gd name="T90" fmla="*/ 2147483646 w 235"/>
                  <a:gd name="T91" fmla="*/ 2147483646 h 161"/>
                  <a:gd name="T92" fmla="*/ 2147483646 w 235"/>
                  <a:gd name="T93" fmla="*/ 2147483646 h 161"/>
                  <a:gd name="T94" fmla="*/ 2147483646 w 235"/>
                  <a:gd name="T95" fmla="*/ 2147483646 h 161"/>
                  <a:gd name="T96" fmla="*/ 2147483646 w 235"/>
                  <a:gd name="T97" fmla="*/ 2147483646 h 161"/>
                  <a:gd name="T98" fmla="*/ 2147483646 w 235"/>
                  <a:gd name="T99" fmla="*/ 2147483646 h 161"/>
                  <a:gd name="T100" fmla="*/ 2147483646 w 235"/>
                  <a:gd name="T101" fmla="*/ 2147483646 h 161"/>
                  <a:gd name="T102" fmla="*/ 2147483646 w 235"/>
                  <a:gd name="T103" fmla="*/ 2147483646 h 161"/>
                  <a:gd name="T104" fmla="*/ 2147483646 w 235"/>
                  <a:gd name="T105" fmla="*/ 2147483646 h 161"/>
                  <a:gd name="T106" fmla="*/ 2147483646 w 235"/>
                  <a:gd name="T107" fmla="*/ 2147483646 h 161"/>
                  <a:gd name="T108" fmla="*/ 2147483646 w 235"/>
                  <a:gd name="T109" fmla="*/ 2147483646 h 161"/>
                  <a:gd name="T110" fmla="*/ 2147483646 w 235"/>
                  <a:gd name="T111" fmla="*/ 2147483646 h 161"/>
                  <a:gd name="T112" fmla="*/ 2147483646 w 235"/>
                  <a:gd name="T113" fmla="*/ 2147483646 h 161"/>
                  <a:gd name="T114" fmla="*/ 2147483646 w 235"/>
                  <a:gd name="T115" fmla="*/ 2147483646 h 161"/>
                  <a:gd name="T116" fmla="*/ 2147483646 w 235"/>
                  <a:gd name="T117" fmla="*/ 2147483646 h 161"/>
                  <a:gd name="T118" fmla="*/ 2147483646 w 235"/>
                  <a:gd name="T119" fmla="*/ 2147483646 h 16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35"/>
                  <a:gd name="T181" fmla="*/ 0 h 161"/>
                  <a:gd name="T182" fmla="*/ 235 w 235"/>
                  <a:gd name="T183" fmla="*/ 161 h 161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35" h="161">
                    <a:moveTo>
                      <a:pt x="0" y="159"/>
                    </a:moveTo>
                    <a:lnTo>
                      <a:pt x="1" y="160"/>
                    </a:lnTo>
                    <a:lnTo>
                      <a:pt x="2" y="159"/>
                    </a:lnTo>
                    <a:lnTo>
                      <a:pt x="3" y="159"/>
                    </a:lnTo>
                    <a:lnTo>
                      <a:pt x="4" y="160"/>
                    </a:lnTo>
                    <a:lnTo>
                      <a:pt x="5" y="159"/>
                    </a:lnTo>
                    <a:lnTo>
                      <a:pt x="6" y="158"/>
                    </a:lnTo>
                    <a:lnTo>
                      <a:pt x="7" y="159"/>
                    </a:lnTo>
                    <a:lnTo>
                      <a:pt x="8" y="160"/>
                    </a:lnTo>
                    <a:lnTo>
                      <a:pt x="9" y="159"/>
                    </a:lnTo>
                    <a:lnTo>
                      <a:pt x="10" y="161"/>
                    </a:lnTo>
                    <a:lnTo>
                      <a:pt x="11" y="159"/>
                    </a:lnTo>
                    <a:lnTo>
                      <a:pt x="12" y="159"/>
                    </a:lnTo>
                    <a:lnTo>
                      <a:pt x="13" y="160"/>
                    </a:lnTo>
                    <a:lnTo>
                      <a:pt x="14" y="158"/>
                    </a:lnTo>
                    <a:lnTo>
                      <a:pt x="15" y="158"/>
                    </a:lnTo>
                    <a:lnTo>
                      <a:pt x="16" y="159"/>
                    </a:lnTo>
                    <a:lnTo>
                      <a:pt x="17" y="159"/>
                    </a:lnTo>
                    <a:lnTo>
                      <a:pt x="18" y="159"/>
                    </a:lnTo>
                    <a:lnTo>
                      <a:pt x="19" y="159"/>
                    </a:lnTo>
                    <a:lnTo>
                      <a:pt x="20" y="160"/>
                    </a:lnTo>
                    <a:lnTo>
                      <a:pt x="21" y="158"/>
                    </a:lnTo>
                    <a:lnTo>
                      <a:pt x="22" y="160"/>
                    </a:lnTo>
                    <a:lnTo>
                      <a:pt x="23" y="158"/>
                    </a:lnTo>
                    <a:lnTo>
                      <a:pt x="24" y="159"/>
                    </a:lnTo>
                    <a:lnTo>
                      <a:pt x="25" y="160"/>
                    </a:lnTo>
                    <a:lnTo>
                      <a:pt x="26" y="160"/>
                    </a:lnTo>
                    <a:lnTo>
                      <a:pt x="27" y="161"/>
                    </a:lnTo>
                    <a:lnTo>
                      <a:pt x="28" y="159"/>
                    </a:lnTo>
                    <a:lnTo>
                      <a:pt x="29" y="159"/>
                    </a:lnTo>
                    <a:lnTo>
                      <a:pt x="30" y="160"/>
                    </a:lnTo>
                    <a:lnTo>
                      <a:pt x="31" y="160"/>
                    </a:lnTo>
                    <a:lnTo>
                      <a:pt x="32" y="160"/>
                    </a:lnTo>
                    <a:lnTo>
                      <a:pt x="33" y="159"/>
                    </a:lnTo>
                    <a:lnTo>
                      <a:pt x="34" y="160"/>
                    </a:lnTo>
                    <a:lnTo>
                      <a:pt x="35" y="158"/>
                    </a:lnTo>
                    <a:lnTo>
                      <a:pt x="36" y="159"/>
                    </a:lnTo>
                    <a:lnTo>
                      <a:pt x="37" y="160"/>
                    </a:lnTo>
                    <a:lnTo>
                      <a:pt x="38" y="160"/>
                    </a:lnTo>
                    <a:lnTo>
                      <a:pt x="39" y="160"/>
                    </a:lnTo>
                    <a:lnTo>
                      <a:pt x="40" y="159"/>
                    </a:lnTo>
                    <a:lnTo>
                      <a:pt x="41" y="159"/>
                    </a:lnTo>
                    <a:lnTo>
                      <a:pt x="42" y="160"/>
                    </a:lnTo>
                    <a:lnTo>
                      <a:pt x="43" y="160"/>
                    </a:lnTo>
                    <a:lnTo>
                      <a:pt x="44" y="160"/>
                    </a:lnTo>
                    <a:lnTo>
                      <a:pt x="45" y="159"/>
                    </a:lnTo>
                    <a:lnTo>
                      <a:pt x="46" y="159"/>
                    </a:lnTo>
                    <a:lnTo>
                      <a:pt x="47" y="159"/>
                    </a:lnTo>
                    <a:lnTo>
                      <a:pt x="48" y="161"/>
                    </a:lnTo>
                    <a:lnTo>
                      <a:pt x="49" y="159"/>
                    </a:lnTo>
                    <a:lnTo>
                      <a:pt x="50" y="160"/>
                    </a:lnTo>
                    <a:lnTo>
                      <a:pt x="51" y="160"/>
                    </a:lnTo>
                    <a:lnTo>
                      <a:pt x="52" y="159"/>
                    </a:lnTo>
                    <a:lnTo>
                      <a:pt x="53" y="160"/>
                    </a:lnTo>
                    <a:lnTo>
                      <a:pt x="54" y="159"/>
                    </a:lnTo>
                    <a:lnTo>
                      <a:pt x="55" y="160"/>
                    </a:lnTo>
                    <a:lnTo>
                      <a:pt x="56" y="159"/>
                    </a:lnTo>
                    <a:lnTo>
                      <a:pt x="57" y="159"/>
                    </a:lnTo>
                    <a:lnTo>
                      <a:pt x="58" y="159"/>
                    </a:lnTo>
                    <a:lnTo>
                      <a:pt x="59" y="158"/>
                    </a:lnTo>
                    <a:lnTo>
                      <a:pt x="60" y="159"/>
                    </a:lnTo>
                    <a:lnTo>
                      <a:pt x="61" y="158"/>
                    </a:lnTo>
                    <a:lnTo>
                      <a:pt x="62" y="159"/>
                    </a:lnTo>
                    <a:lnTo>
                      <a:pt x="63" y="160"/>
                    </a:lnTo>
                    <a:lnTo>
                      <a:pt x="64" y="159"/>
                    </a:lnTo>
                    <a:lnTo>
                      <a:pt x="65" y="159"/>
                    </a:lnTo>
                    <a:lnTo>
                      <a:pt x="66" y="159"/>
                    </a:lnTo>
                    <a:lnTo>
                      <a:pt x="67" y="160"/>
                    </a:lnTo>
                    <a:lnTo>
                      <a:pt x="68" y="159"/>
                    </a:lnTo>
                    <a:lnTo>
                      <a:pt x="69" y="159"/>
                    </a:lnTo>
                    <a:lnTo>
                      <a:pt x="70" y="159"/>
                    </a:lnTo>
                    <a:lnTo>
                      <a:pt x="71" y="160"/>
                    </a:lnTo>
                    <a:lnTo>
                      <a:pt x="72" y="160"/>
                    </a:lnTo>
                    <a:lnTo>
                      <a:pt x="73" y="159"/>
                    </a:lnTo>
                    <a:lnTo>
                      <a:pt x="74" y="158"/>
                    </a:lnTo>
                    <a:lnTo>
                      <a:pt x="75" y="154"/>
                    </a:lnTo>
                    <a:lnTo>
                      <a:pt x="76" y="146"/>
                    </a:lnTo>
                    <a:lnTo>
                      <a:pt x="77" y="142"/>
                    </a:lnTo>
                    <a:lnTo>
                      <a:pt x="78" y="138"/>
                    </a:lnTo>
                    <a:lnTo>
                      <a:pt x="79" y="131"/>
                    </a:lnTo>
                    <a:lnTo>
                      <a:pt x="80" y="124"/>
                    </a:lnTo>
                    <a:lnTo>
                      <a:pt x="81" y="114"/>
                    </a:lnTo>
                    <a:lnTo>
                      <a:pt x="82" y="108"/>
                    </a:lnTo>
                    <a:lnTo>
                      <a:pt x="83" y="100"/>
                    </a:lnTo>
                    <a:lnTo>
                      <a:pt x="84" y="92"/>
                    </a:lnTo>
                    <a:lnTo>
                      <a:pt x="85" y="88"/>
                    </a:lnTo>
                    <a:lnTo>
                      <a:pt x="86" y="75"/>
                    </a:lnTo>
                    <a:lnTo>
                      <a:pt x="87" y="68"/>
                    </a:lnTo>
                    <a:lnTo>
                      <a:pt x="88" y="60"/>
                    </a:lnTo>
                    <a:lnTo>
                      <a:pt x="89" y="54"/>
                    </a:lnTo>
                    <a:lnTo>
                      <a:pt x="90" y="49"/>
                    </a:lnTo>
                    <a:lnTo>
                      <a:pt x="91" y="41"/>
                    </a:lnTo>
                    <a:lnTo>
                      <a:pt x="92" y="36"/>
                    </a:lnTo>
                    <a:lnTo>
                      <a:pt x="93" y="33"/>
                    </a:lnTo>
                    <a:lnTo>
                      <a:pt x="94" y="27"/>
                    </a:lnTo>
                    <a:lnTo>
                      <a:pt x="95" y="23"/>
                    </a:lnTo>
                    <a:lnTo>
                      <a:pt x="96" y="20"/>
                    </a:lnTo>
                    <a:lnTo>
                      <a:pt x="97" y="17"/>
                    </a:lnTo>
                    <a:lnTo>
                      <a:pt x="98" y="17"/>
                    </a:lnTo>
                    <a:lnTo>
                      <a:pt x="99" y="14"/>
                    </a:lnTo>
                    <a:lnTo>
                      <a:pt x="100" y="6"/>
                    </a:lnTo>
                    <a:lnTo>
                      <a:pt x="101" y="6"/>
                    </a:lnTo>
                    <a:lnTo>
                      <a:pt x="102" y="3"/>
                    </a:lnTo>
                    <a:lnTo>
                      <a:pt x="103" y="2"/>
                    </a:lnTo>
                    <a:lnTo>
                      <a:pt x="104" y="1"/>
                    </a:lnTo>
                    <a:lnTo>
                      <a:pt x="105" y="2"/>
                    </a:lnTo>
                    <a:lnTo>
                      <a:pt x="106" y="1"/>
                    </a:lnTo>
                    <a:lnTo>
                      <a:pt x="107" y="1"/>
                    </a:lnTo>
                    <a:lnTo>
                      <a:pt x="108" y="0"/>
                    </a:lnTo>
                    <a:lnTo>
                      <a:pt x="109" y="2"/>
                    </a:lnTo>
                    <a:lnTo>
                      <a:pt x="110" y="1"/>
                    </a:lnTo>
                    <a:lnTo>
                      <a:pt x="111" y="0"/>
                    </a:lnTo>
                    <a:lnTo>
                      <a:pt x="112" y="1"/>
                    </a:lnTo>
                    <a:lnTo>
                      <a:pt x="113" y="3"/>
                    </a:lnTo>
                    <a:lnTo>
                      <a:pt x="114" y="4"/>
                    </a:lnTo>
                    <a:lnTo>
                      <a:pt x="115" y="2"/>
                    </a:lnTo>
                    <a:lnTo>
                      <a:pt x="116" y="3"/>
                    </a:lnTo>
                    <a:lnTo>
                      <a:pt x="117" y="5"/>
                    </a:lnTo>
                    <a:lnTo>
                      <a:pt x="118" y="9"/>
                    </a:lnTo>
                    <a:lnTo>
                      <a:pt x="119" y="9"/>
                    </a:lnTo>
                    <a:lnTo>
                      <a:pt x="120" y="10"/>
                    </a:lnTo>
                    <a:lnTo>
                      <a:pt x="121" y="15"/>
                    </a:lnTo>
                    <a:lnTo>
                      <a:pt x="122" y="17"/>
                    </a:lnTo>
                    <a:lnTo>
                      <a:pt x="123" y="17"/>
                    </a:lnTo>
                    <a:lnTo>
                      <a:pt x="124" y="18"/>
                    </a:lnTo>
                    <a:lnTo>
                      <a:pt x="125" y="20"/>
                    </a:lnTo>
                    <a:lnTo>
                      <a:pt x="126" y="21"/>
                    </a:lnTo>
                    <a:lnTo>
                      <a:pt x="127" y="22"/>
                    </a:lnTo>
                    <a:lnTo>
                      <a:pt x="128" y="24"/>
                    </a:lnTo>
                    <a:lnTo>
                      <a:pt x="129" y="25"/>
                    </a:lnTo>
                    <a:lnTo>
                      <a:pt x="130" y="27"/>
                    </a:lnTo>
                    <a:lnTo>
                      <a:pt x="131" y="28"/>
                    </a:lnTo>
                    <a:lnTo>
                      <a:pt x="132" y="30"/>
                    </a:lnTo>
                    <a:lnTo>
                      <a:pt x="133" y="32"/>
                    </a:lnTo>
                    <a:lnTo>
                      <a:pt x="134" y="33"/>
                    </a:lnTo>
                    <a:lnTo>
                      <a:pt x="135" y="35"/>
                    </a:lnTo>
                    <a:lnTo>
                      <a:pt x="136" y="36"/>
                    </a:lnTo>
                    <a:lnTo>
                      <a:pt x="137" y="38"/>
                    </a:lnTo>
                    <a:lnTo>
                      <a:pt x="138" y="38"/>
                    </a:lnTo>
                    <a:lnTo>
                      <a:pt x="139" y="40"/>
                    </a:lnTo>
                    <a:lnTo>
                      <a:pt x="140" y="41"/>
                    </a:lnTo>
                    <a:lnTo>
                      <a:pt x="141" y="42"/>
                    </a:lnTo>
                    <a:lnTo>
                      <a:pt x="142" y="45"/>
                    </a:lnTo>
                    <a:lnTo>
                      <a:pt x="143" y="45"/>
                    </a:lnTo>
                    <a:lnTo>
                      <a:pt x="144" y="48"/>
                    </a:lnTo>
                    <a:lnTo>
                      <a:pt x="145" y="51"/>
                    </a:lnTo>
                    <a:lnTo>
                      <a:pt x="146" y="51"/>
                    </a:lnTo>
                    <a:lnTo>
                      <a:pt x="147" y="52"/>
                    </a:lnTo>
                    <a:lnTo>
                      <a:pt x="148" y="54"/>
                    </a:lnTo>
                    <a:lnTo>
                      <a:pt x="149" y="54"/>
                    </a:lnTo>
                    <a:lnTo>
                      <a:pt x="150" y="56"/>
                    </a:lnTo>
                    <a:lnTo>
                      <a:pt x="151" y="57"/>
                    </a:lnTo>
                    <a:lnTo>
                      <a:pt x="152" y="59"/>
                    </a:lnTo>
                    <a:lnTo>
                      <a:pt x="153" y="59"/>
                    </a:lnTo>
                    <a:lnTo>
                      <a:pt x="154" y="61"/>
                    </a:lnTo>
                    <a:lnTo>
                      <a:pt x="155" y="63"/>
                    </a:lnTo>
                    <a:lnTo>
                      <a:pt x="156" y="64"/>
                    </a:lnTo>
                    <a:lnTo>
                      <a:pt x="157" y="66"/>
                    </a:lnTo>
                    <a:lnTo>
                      <a:pt x="158" y="66"/>
                    </a:lnTo>
                    <a:lnTo>
                      <a:pt x="159" y="67"/>
                    </a:lnTo>
                    <a:lnTo>
                      <a:pt x="160" y="69"/>
                    </a:lnTo>
                    <a:lnTo>
                      <a:pt x="161" y="69"/>
                    </a:lnTo>
                    <a:lnTo>
                      <a:pt x="162" y="70"/>
                    </a:lnTo>
                    <a:lnTo>
                      <a:pt x="163" y="72"/>
                    </a:lnTo>
                    <a:lnTo>
                      <a:pt x="164" y="71"/>
                    </a:lnTo>
                    <a:lnTo>
                      <a:pt x="165" y="74"/>
                    </a:lnTo>
                    <a:lnTo>
                      <a:pt x="166" y="73"/>
                    </a:lnTo>
                    <a:lnTo>
                      <a:pt x="167" y="77"/>
                    </a:lnTo>
                    <a:lnTo>
                      <a:pt x="168" y="78"/>
                    </a:lnTo>
                    <a:lnTo>
                      <a:pt x="169" y="82"/>
                    </a:lnTo>
                    <a:lnTo>
                      <a:pt x="170" y="86"/>
                    </a:lnTo>
                    <a:lnTo>
                      <a:pt x="171" y="86"/>
                    </a:lnTo>
                    <a:lnTo>
                      <a:pt x="172" y="89"/>
                    </a:lnTo>
                    <a:lnTo>
                      <a:pt x="173" y="88"/>
                    </a:lnTo>
                    <a:lnTo>
                      <a:pt x="174" y="89"/>
                    </a:lnTo>
                    <a:lnTo>
                      <a:pt x="175" y="91"/>
                    </a:lnTo>
                    <a:lnTo>
                      <a:pt x="176" y="94"/>
                    </a:lnTo>
                    <a:lnTo>
                      <a:pt x="177" y="92"/>
                    </a:lnTo>
                    <a:lnTo>
                      <a:pt x="178" y="93"/>
                    </a:lnTo>
                    <a:lnTo>
                      <a:pt x="179" y="94"/>
                    </a:lnTo>
                    <a:lnTo>
                      <a:pt x="180" y="96"/>
                    </a:lnTo>
                    <a:lnTo>
                      <a:pt x="181" y="97"/>
                    </a:lnTo>
                    <a:lnTo>
                      <a:pt x="182" y="98"/>
                    </a:lnTo>
                    <a:lnTo>
                      <a:pt x="183" y="100"/>
                    </a:lnTo>
                    <a:lnTo>
                      <a:pt x="184" y="101"/>
                    </a:lnTo>
                    <a:lnTo>
                      <a:pt x="185" y="101"/>
                    </a:lnTo>
                    <a:lnTo>
                      <a:pt x="185" y="104"/>
                    </a:lnTo>
                    <a:lnTo>
                      <a:pt x="186" y="105"/>
                    </a:lnTo>
                    <a:lnTo>
                      <a:pt x="187" y="107"/>
                    </a:lnTo>
                    <a:lnTo>
                      <a:pt x="188" y="105"/>
                    </a:lnTo>
                    <a:lnTo>
                      <a:pt x="189" y="106"/>
                    </a:lnTo>
                    <a:lnTo>
                      <a:pt x="190" y="107"/>
                    </a:lnTo>
                    <a:lnTo>
                      <a:pt x="191" y="108"/>
                    </a:lnTo>
                    <a:lnTo>
                      <a:pt x="192" y="108"/>
                    </a:lnTo>
                    <a:lnTo>
                      <a:pt x="193" y="110"/>
                    </a:lnTo>
                    <a:lnTo>
                      <a:pt x="194" y="112"/>
                    </a:lnTo>
                    <a:lnTo>
                      <a:pt x="195" y="113"/>
                    </a:lnTo>
                    <a:lnTo>
                      <a:pt x="196" y="113"/>
                    </a:lnTo>
                    <a:lnTo>
                      <a:pt x="197" y="115"/>
                    </a:lnTo>
                    <a:lnTo>
                      <a:pt x="198" y="117"/>
                    </a:lnTo>
                    <a:lnTo>
                      <a:pt x="199" y="116"/>
                    </a:lnTo>
                    <a:lnTo>
                      <a:pt x="200" y="118"/>
                    </a:lnTo>
                    <a:lnTo>
                      <a:pt x="201" y="121"/>
                    </a:lnTo>
                    <a:lnTo>
                      <a:pt x="202" y="121"/>
                    </a:lnTo>
                    <a:lnTo>
                      <a:pt x="203" y="122"/>
                    </a:lnTo>
                    <a:lnTo>
                      <a:pt x="204" y="122"/>
                    </a:lnTo>
                    <a:lnTo>
                      <a:pt x="205" y="122"/>
                    </a:lnTo>
                    <a:lnTo>
                      <a:pt x="206" y="123"/>
                    </a:lnTo>
                    <a:lnTo>
                      <a:pt x="207" y="124"/>
                    </a:lnTo>
                    <a:lnTo>
                      <a:pt x="208" y="124"/>
                    </a:lnTo>
                    <a:lnTo>
                      <a:pt x="209" y="126"/>
                    </a:lnTo>
                    <a:lnTo>
                      <a:pt x="210" y="126"/>
                    </a:lnTo>
                    <a:lnTo>
                      <a:pt x="211" y="125"/>
                    </a:lnTo>
                    <a:lnTo>
                      <a:pt x="212" y="128"/>
                    </a:lnTo>
                    <a:lnTo>
                      <a:pt x="213" y="126"/>
                    </a:lnTo>
                    <a:lnTo>
                      <a:pt x="214" y="128"/>
                    </a:lnTo>
                    <a:lnTo>
                      <a:pt x="215" y="128"/>
                    </a:lnTo>
                    <a:lnTo>
                      <a:pt x="216" y="130"/>
                    </a:lnTo>
                    <a:lnTo>
                      <a:pt x="217" y="130"/>
                    </a:lnTo>
                    <a:lnTo>
                      <a:pt x="218" y="131"/>
                    </a:lnTo>
                    <a:lnTo>
                      <a:pt x="219" y="132"/>
                    </a:lnTo>
                    <a:lnTo>
                      <a:pt x="220" y="131"/>
                    </a:lnTo>
                    <a:lnTo>
                      <a:pt x="221" y="130"/>
                    </a:lnTo>
                    <a:lnTo>
                      <a:pt x="222" y="135"/>
                    </a:lnTo>
                    <a:lnTo>
                      <a:pt x="223" y="134"/>
                    </a:lnTo>
                    <a:lnTo>
                      <a:pt x="224" y="134"/>
                    </a:lnTo>
                    <a:lnTo>
                      <a:pt x="225" y="134"/>
                    </a:lnTo>
                    <a:lnTo>
                      <a:pt x="226" y="133"/>
                    </a:lnTo>
                    <a:lnTo>
                      <a:pt x="227" y="136"/>
                    </a:lnTo>
                    <a:lnTo>
                      <a:pt x="228" y="136"/>
                    </a:lnTo>
                    <a:lnTo>
                      <a:pt x="229" y="136"/>
                    </a:lnTo>
                    <a:lnTo>
                      <a:pt x="230" y="138"/>
                    </a:lnTo>
                    <a:lnTo>
                      <a:pt x="231" y="138"/>
                    </a:lnTo>
                    <a:lnTo>
                      <a:pt x="232" y="136"/>
                    </a:lnTo>
                    <a:lnTo>
                      <a:pt x="233" y="138"/>
                    </a:lnTo>
                    <a:lnTo>
                      <a:pt x="234" y="139"/>
                    </a:lnTo>
                    <a:lnTo>
                      <a:pt x="235" y="139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20" name="Freeform 48"/>
              <p:cNvSpPr>
                <a:spLocks/>
              </p:cNvSpPr>
              <p:nvPr/>
            </p:nvSpPr>
            <p:spPr bwMode="auto">
              <a:xfrm rot="5400000">
                <a:off x="1718" y="2009"/>
                <a:ext cx="1407" cy="258"/>
              </a:xfrm>
              <a:custGeom>
                <a:avLst/>
                <a:gdLst>
                  <a:gd name="T0" fmla="*/ 2147483646 w 235"/>
                  <a:gd name="T1" fmla="*/ 0 h 43"/>
                  <a:gd name="T2" fmla="*/ 2147483646 w 235"/>
                  <a:gd name="T3" fmla="*/ 0 h 43"/>
                  <a:gd name="T4" fmla="*/ 2147483646 w 235"/>
                  <a:gd name="T5" fmla="*/ 0 h 43"/>
                  <a:gd name="T6" fmla="*/ 2147483646 w 235"/>
                  <a:gd name="T7" fmla="*/ 0 h 43"/>
                  <a:gd name="T8" fmla="*/ 2147483646 w 235"/>
                  <a:gd name="T9" fmla="*/ 0 h 43"/>
                  <a:gd name="T10" fmla="*/ 2147483646 w 235"/>
                  <a:gd name="T11" fmla="*/ 0 h 43"/>
                  <a:gd name="T12" fmla="*/ 2147483646 w 235"/>
                  <a:gd name="T13" fmla="*/ 0 h 43"/>
                  <a:gd name="T14" fmla="*/ 2147483646 w 235"/>
                  <a:gd name="T15" fmla="*/ 0 h 43"/>
                  <a:gd name="T16" fmla="*/ 2147483646 w 235"/>
                  <a:gd name="T17" fmla="*/ 0 h 43"/>
                  <a:gd name="T18" fmla="*/ 2147483646 w 235"/>
                  <a:gd name="T19" fmla="*/ 2147483646 h 43"/>
                  <a:gd name="T20" fmla="*/ 2147483646 w 235"/>
                  <a:gd name="T21" fmla="*/ 2147483646 h 43"/>
                  <a:gd name="T22" fmla="*/ 2147483646 w 235"/>
                  <a:gd name="T23" fmla="*/ 2147483646 h 43"/>
                  <a:gd name="T24" fmla="*/ 2147483646 w 235"/>
                  <a:gd name="T25" fmla="*/ 2147483646 h 43"/>
                  <a:gd name="T26" fmla="*/ 2147483646 w 235"/>
                  <a:gd name="T27" fmla="*/ 2147483646 h 43"/>
                  <a:gd name="T28" fmla="*/ 2147483646 w 235"/>
                  <a:gd name="T29" fmla="*/ 2147483646 h 43"/>
                  <a:gd name="T30" fmla="*/ 2147483646 w 235"/>
                  <a:gd name="T31" fmla="*/ 2147483646 h 43"/>
                  <a:gd name="T32" fmla="*/ 2147483646 w 235"/>
                  <a:gd name="T33" fmla="*/ 2147483646 h 43"/>
                  <a:gd name="T34" fmla="*/ 2147483646 w 235"/>
                  <a:gd name="T35" fmla="*/ 2147483646 h 43"/>
                  <a:gd name="T36" fmla="*/ 2147483646 w 235"/>
                  <a:gd name="T37" fmla="*/ 2147483646 h 43"/>
                  <a:gd name="T38" fmla="*/ 2147483646 w 235"/>
                  <a:gd name="T39" fmla="*/ 2147483646 h 43"/>
                  <a:gd name="T40" fmla="*/ 2147483646 w 235"/>
                  <a:gd name="T41" fmla="*/ 2147483646 h 43"/>
                  <a:gd name="T42" fmla="*/ 2147483646 w 235"/>
                  <a:gd name="T43" fmla="*/ 2147483646 h 43"/>
                  <a:gd name="T44" fmla="*/ 2147483646 w 235"/>
                  <a:gd name="T45" fmla="*/ 2147483646 h 43"/>
                  <a:gd name="T46" fmla="*/ 2147483646 w 235"/>
                  <a:gd name="T47" fmla="*/ 2147483646 h 43"/>
                  <a:gd name="T48" fmla="*/ 2147483646 w 235"/>
                  <a:gd name="T49" fmla="*/ 2147483646 h 43"/>
                  <a:gd name="T50" fmla="*/ 2147483646 w 235"/>
                  <a:gd name="T51" fmla="*/ 2147483646 h 43"/>
                  <a:gd name="T52" fmla="*/ 2147483646 w 235"/>
                  <a:gd name="T53" fmla="*/ 2147483646 h 43"/>
                  <a:gd name="T54" fmla="*/ 2147483646 w 235"/>
                  <a:gd name="T55" fmla="*/ 2147483646 h 43"/>
                  <a:gd name="T56" fmla="*/ 2147483646 w 235"/>
                  <a:gd name="T57" fmla="*/ 2147483646 h 43"/>
                  <a:gd name="T58" fmla="*/ 2147483646 w 235"/>
                  <a:gd name="T59" fmla="*/ 2147483646 h 43"/>
                  <a:gd name="T60" fmla="*/ 2147483646 w 235"/>
                  <a:gd name="T61" fmla="*/ 2147483646 h 43"/>
                  <a:gd name="T62" fmla="*/ 2147483646 w 235"/>
                  <a:gd name="T63" fmla="*/ 2147483646 h 43"/>
                  <a:gd name="T64" fmla="*/ 2147483646 w 235"/>
                  <a:gd name="T65" fmla="*/ 2147483646 h 43"/>
                  <a:gd name="T66" fmla="*/ 2147483646 w 235"/>
                  <a:gd name="T67" fmla="*/ 2147483646 h 43"/>
                  <a:gd name="T68" fmla="*/ 2147483646 w 235"/>
                  <a:gd name="T69" fmla="*/ 2147483646 h 43"/>
                  <a:gd name="T70" fmla="*/ 2147483646 w 235"/>
                  <a:gd name="T71" fmla="*/ 2147483646 h 43"/>
                  <a:gd name="T72" fmla="*/ 2147483646 w 235"/>
                  <a:gd name="T73" fmla="*/ 2147483646 h 43"/>
                  <a:gd name="T74" fmla="*/ 2147483646 w 235"/>
                  <a:gd name="T75" fmla="*/ 2147483646 h 43"/>
                  <a:gd name="T76" fmla="*/ 2147483646 w 235"/>
                  <a:gd name="T77" fmla="*/ 2147483646 h 43"/>
                  <a:gd name="T78" fmla="*/ 2147483646 w 235"/>
                  <a:gd name="T79" fmla="*/ 2147483646 h 43"/>
                  <a:gd name="T80" fmla="*/ 2147483646 w 235"/>
                  <a:gd name="T81" fmla="*/ 2147483646 h 43"/>
                  <a:gd name="T82" fmla="*/ 2147483646 w 235"/>
                  <a:gd name="T83" fmla="*/ 2147483646 h 43"/>
                  <a:gd name="T84" fmla="*/ 2147483646 w 235"/>
                  <a:gd name="T85" fmla="*/ 2147483646 h 43"/>
                  <a:gd name="T86" fmla="*/ 2147483646 w 235"/>
                  <a:gd name="T87" fmla="*/ 2147483646 h 43"/>
                  <a:gd name="T88" fmla="*/ 2147483646 w 235"/>
                  <a:gd name="T89" fmla="*/ 2147483646 h 43"/>
                  <a:gd name="T90" fmla="*/ 2147483646 w 235"/>
                  <a:gd name="T91" fmla="*/ 2147483646 h 43"/>
                  <a:gd name="T92" fmla="*/ 2147483646 w 235"/>
                  <a:gd name="T93" fmla="*/ 2147483646 h 43"/>
                  <a:gd name="T94" fmla="*/ 2147483646 w 235"/>
                  <a:gd name="T95" fmla="*/ 2147483646 h 43"/>
                  <a:gd name="T96" fmla="*/ 2147483646 w 235"/>
                  <a:gd name="T97" fmla="*/ 2147483646 h 43"/>
                  <a:gd name="T98" fmla="*/ 2147483646 w 235"/>
                  <a:gd name="T99" fmla="*/ 2147483646 h 43"/>
                  <a:gd name="T100" fmla="*/ 2147483646 w 235"/>
                  <a:gd name="T101" fmla="*/ 2147483646 h 43"/>
                  <a:gd name="T102" fmla="*/ 2147483646 w 235"/>
                  <a:gd name="T103" fmla="*/ 2147483646 h 43"/>
                  <a:gd name="T104" fmla="*/ 2147483646 w 235"/>
                  <a:gd name="T105" fmla="*/ 2147483646 h 43"/>
                  <a:gd name="T106" fmla="*/ 2147483646 w 235"/>
                  <a:gd name="T107" fmla="*/ 2147483646 h 43"/>
                  <a:gd name="T108" fmla="*/ 2147483646 w 235"/>
                  <a:gd name="T109" fmla="*/ 2147483646 h 43"/>
                  <a:gd name="T110" fmla="*/ 2147483646 w 235"/>
                  <a:gd name="T111" fmla="*/ 2147483646 h 43"/>
                  <a:gd name="T112" fmla="*/ 2147483646 w 235"/>
                  <a:gd name="T113" fmla="*/ 2147483646 h 43"/>
                  <a:gd name="T114" fmla="*/ 2147483646 w 235"/>
                  <a:gd name="T115" fmla="*/ 2147483646 h 43"/>
                  <a:gd name="T116" fmla="*/ 2147483646 w 235"/>
                  <a:gd name="T117" fmla="*/ 2147483646 h 43"/>
                  <a:gd name="T118" fmla="*/ 2147483646 w 235"/>
                  <a:gd name="T119" fmla="*/ 2147483646 h 4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35"/>
                  <a:gd name="T181" fmla="*/ 0 h 43"/>
                  <a:gd name="T182" fmla="*/ 235 w 235"/>
                  <a:gd name="T183" fmla="*/ 43 h 4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35" h="43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6" y="1"/>
                    </a:lnTo>
                    <a:lnTo>
                      <a:pt x="37" y="2"/>
                    </a:lnTo>
                    <a:lnTo>
                      <a:pt x="38" y="5"/>
                    </a:lnTo>
                    <a:lnTo>
                      <a:pt x="39" y="10"/>
                    </a:lnTo>
                    <a:lnTo>
                      <a:pt x="40" y="18"/>
                    </a:lnTo>
                    <a:lnTo>
                      <a:pt x="41" y="25"/>
                    </a:lnTo>
                    <a:lnTo>
                      <a:pt x="42" y="32"/>
                    </a:lnTo>
                    <a:lnTo>
                      <a:pt x="43" y="37"/>
                    </a:lnTo>
                    <a:lnTo>
                      <a:pt x="44" y="41"/>
                    </a:lnTo>
                    <a:lnTo>
                      <a:pt x="45" y="42"/>
                    </a:lnTo>
                    <a:lnTo>
                      <a:pt x="46" y="42"/>
                    </a:lnTo>
                    <a:lnTo>
                      <a:pt x="47" y="42"/>
                    </a:lnTo>
                    <a:lnTo>
                      <a:pt x="48" y="42"/>
                    </a:lnTo>
                    <a:lnTo>
                      <a:pt x="49" y="42"/>
                    </a:lnTo>
                    <a:lnTo>
                      <a:pt x="50" y="42"/>
                    </a:lnTo>
                    <a:lnTo>
                      <a:pt x="51" y="42"/>
                    </a:lnTo>
                    <a:lnTo>
                      <a:pt x="52" y="42"/>
                    </a:lnTo>
                    <a:lnTo>
                      <a:pt x="53" y="43"/>
                    </a:lnTo>
                    <a:lnTo>
                      <a:pt x="54" y="42"/>
                    </a:lnTo>
                    <a:lnTo>
                      <a:pt x="55" y="43"/>
                    </a:lnTo>
                    <a:lnTo>
                      <a:pt x="56" y="43"/>
                    </a:lnTo>
                    <a:lnTo>
                      <a:pt x="57" y="43"/>
                    </a:lnTo>
                    <a:lnTo>
                      <a:pt x="58" y="42"/>
                    </a:lnTo>
                    <a:lnTo>
                      <a:pt x="59" y="42"/>
                    </a:lnTo>
                    <a:lnTo>
                      <a:pt x="60" y="42"/>
                    </a:lnTo>
                    <a:lnTo>
                      <a:pt x="61" y="42"/>
                    </a:lnTo>
                    <a:lnTo>
                      <a:pt x="62" y="42"/>
                    </a:lnTo>
                    <a:lnTo>
                      <a:pt x="63" y="42"/>
                    </a:lnTo>
                    <a:lnTo>
                      <a:pt x="64" y="42"/>
                    </a:lnTo>
                    <a:lnTo>
                      <a:pt x="65" y="42"/>
                    </a:lnTo>
                    <a:lnTo>
                      <a:pt x="66" y="42"/>
                    </a:lnTo>
                    <a:lnTo>
                      <a:pt x="67" y="42"/>
                    </a:lnTo>
                    <a:lnTo>
                      <a:pt x="68" y="42"/>
                    </a:lnTo>
                    <a:lnTo>
                      <a:pt x="69" y="42"/>
                    </a:lnTo>
                    <a:lnTo>
                      <a:pt x="70" y="42"/>
                    </a:lnTo>
                    <a:lnTo>
                      <a:pt x="71" y="42"/>
                    </a:lnTo>
                    <a:lnTo>
                      <a:pt x="72" y="42"/>
                    </a:lnTo>
                    <a:lnTo>
                      <a:pt x="73" y="42"/>
                    </a:lnTo>
                    <a:lnTo>
                      <a:pt x="74" y="42"/>
                    </a:lnTo>
                    <a:lnTo>
                      <a:pt x="75" y="42"/>
                    </a:lnTo>
                    <a:lnTo>
                      <a:pt x="76" y="42"/>
                    </a:lnTo>
                    <a:lnTo>
                      <a:pt x="77" y="42"/>
                    </a:lnTo>
                    <a:lnTo>
                      <a:pt x="78" y="42"/>
                    </a:lnTo>
                    <a:lnTo>
                      <a:pt x="79" y="42"/>
                    </a:lnTo>
                    <a:lnTo>
                      <a:pt x="80" y="42"/>
                    </a:lnTo>
                    <a:lnTo>
                      <a:pt x="81" y="42"/>
                    </a:lnTo>
                    <a:lnTo>
                      <a:pt x="82" y="42"/>
                    </a:lnTo>
                    <a:lnTo>
                      <a:pt x="83" y="42"/>
                    </a:lnTo>
                    <a:lnTo>
                      <a:pt x="84" y="42"/>
                    </a:lnTo>
                    <a:lnTo>
                      <a:pt x="85" y="42"/>
                    </a:lnTo>
                    <a:lnTo>
                      <a:pt x="86" y="42"/>
                    </a:lnTo>
                    <a:lnTo>
                      <a:pt x="87" y="42"/>
                    </a:lnTo>
                    <a:lnTo>
                      <a:pt x="88" y="42"/>
                    </a:lnTo>
                    <a:lnTo>
                      <a:pt x="89" y="42"/>
                    </a:lnTo>
                    <a:lnTo>
                      <a:pt x="90" y="42"/>
                    </a:lnTo>
                    <a:lnTo>
                      <a:pt x="91" y="42"/>
                    </a:lnTo>
                    <a:lnTo>
                      <a:pt x="92" y="42"/>
                    </a:lnTo>
                    <a:lnTo>
                      <a:pt x="93" y="42"/>
                    </a:lnTo>
                    <a:lnTo>
                      <a:pt x="94" y="42"/>
                    </a:lnTo>
                    <a:lnTo>
                      <a:pt x="95" y="42"/>
                    </a:lnTo>
                    <a:lnTo>
                      <a:pt x="96" y="42"/>
                    </a:lnTo>
                    <a:lnTo>
                      <a:pt x="97" y="42"/>
                    </a:lnTo>
                    <a:lnTo>
                      <a:pt x="98" y="42"/>
                    </a:lnTo>
                    <a:lnTo>
                      <a:pt x="99" y="42"/>
                    </a:lnTo>
                    <a:lnTo>
                      <a:pt x="100" y="42"/>
                    </a:lnTo>
                    <a:lnTo>
                      <a:pt x="101" y="42"/>
                    </a:lnTo>
                    <a:lnTo>
                      <a:pt x="102" y="42"/>
                    </a:lnTo>
                    <a:lnTo>
                      <a:pt x="103" y="42"/>
                    </a:lnTo>
                    <a:lnTo>
                      <a:pt x="104" y="42"/>
                    </a:lnTo>
                    <a:lnTo>
                      <a:pt x="105" y="42"/>
                    </a:lnTo>
                    <a:lnTo>
                      <a:pt x="106" y="42"/>
                    </a:lnTo>
                    <a:lnTo>
                      <a:pt x="107" y="42"/>
                    </a:lnTo>
                    <a:lnTo>
                      <a:pt x="108" y="42"/>
                    </a:lnTo>
                    <a:lnTo>
                      <a:pt x="109" y="42"/>
                    </a:lnTo>
                    <a:lnTo>
                      <a:pt x="110" y="42"/>
                    </a:lnTo>
                    <a:lnTo>
                      <a:pt x="111" y="42"/>
                    </a:lnTo>
                    <a:lnTo>
                      <a:pt x="112" y="42"/>
                    </a:lnTo>
                    <a:lnTo>
                      <a:pt x="113" y="42"/>
                    </a:lnTo>
                    <a:lnTo>
                      <a:pt x="114" y="42"/>
                    </a:lnTo>
                    <a:lnTo>
                      <a:pt x="115" y="42"/>
                    </a:lnTo>
                    <a:lnTo>
                      <a:pt x="116" y="42"/>
                    </a:lnTo>
                    <a:lnTo>
                      <a:pt x="117" y="42"/>
                    </a:lnTo>
                    <a:lnTo>
                      <a:pt x="118" y="42"/>
                    </a:lnTo>
                    <a:lnTo>
                      <a:pt x="119" y="42"/>
                    </a:lnTo>
                    <a:lnTo>
                      <a:pt x="120" y="42"/>
                    </a:lnTo>
                    <a:lnTo>
                      <a:pt x="121" y="42"/>
                    </a:lnTo>
                    <a:lnTo>
                      <a:pt x="122" y="42"/>
                    </a:lnTo>
                    <a:lnTo>
                      <a:pt x="123" y="42"/>
                    </a:lnTo>
                    <a:lnTo>
                      <a:pt x="124" y="42"/>
                    </a:lnTo>
                    <a:lnTo>
                      <a:pt x="125" y="42"/>
                    </a:lnTo>
                    <a:lnTo>
                      <a:pt x="126" y="42"/>
                    </a:lnTo>
                    <a:lnTo>
                      <a:pt x="127" y="42"/>
                    </a:lnTo>
                    <a:lnTo>
                      <a:pt x="128" y="42"/>
                    </a:lnTo>
                    <a:lnTo>
                      <a:pt x="129" y="42"/>
                    </a:lnTo>
                    <a:lnTo>
                      <a:pt x="130" y="42"/>
                    </a:lnTo>
                    <a:lnTo>
                      <a:pt x="131" y="42"/>
                    </a:lnTo>
                    <a:lnTo>
                      <a:pt x="132" y="42"/>
                    </a:lnTo>
                    <a:lnTo>
                      <a:pt x="133" y="42"/>
                    </a:lnTo>
                    <a:lnTo>
                      <a:pt x="134" y="42"/>
                    </a:lnTo>
                    <a:lnTo>
                      <a:pt x="135" y="42"/>
                    </a:lnTo>
                    <a:lnTo>
                      <a:pt x="136" y="42"/>
                    </a:lnTo>
                    <a:lnTo>
                      <a:pt x="137" y="42"/>
                    </a:lnTo>
                    <a:lnTo>
                      <a:pt x="138" y="42"/>
                    </a:lnTo>
                    <a:lnTo>
                      <a:pt x="139" y="42"/>
                    </a:lnTo>
                    <a:lnTo>
                      <a:pt x="140" y="42"/>
                    </a:lnTo>
                    <a:lnTo>
                      <a:pt x="141" y="42"/>
                    </a:lnTo>
                    <a:lnTo>
                      <a:pt x="142" y="42"/>
                    </a:lnTo>
                    <a:lnTo>
                      <a:pt x="143" y="42"/>
                    </a:lnTo>
                    <a:lnTo>
                      <a:pt x="144" y="42"/>
                    </a:lnTo>
                    <a:lnTo>
                      <a:pt x="145" y="42"/>
                    </a:lnTo>
                    <a:lnTo>
                      <a:pt x="146" y="42"/>
                    </a:lnTo>
                    <a:lnTo>
                      <a:pt x="147" y="42"/>
                    </a:lnTo>
                    <a:lnTo>
                      <a:pt x="148" y="42"/>
                    </a:lnTo>
                    <a:lnTo>
                      <a:pt x="149" y="42"/>
                    </a:lnTo>
                    <a:lnTo>
                      <a:pt x="150" y="42"/>
                    </a:lnTo>
                    <a:lnTo>
                      <a:pt x="151" y="42"/>
                    </a:lnTo>
                    <a:lnTo>
                      <a:pt x="152" y="42"/>
                    </a:lnTo>
                    <a:lnTo>
                      <a:pt x="153" y="42"/>
                    </a:lnTo>
                    <a:lnTo>
                      <a:pt x="154" y="42"/>
                    </a:lnTo>
                    <a:lnTo>
                      <a:pt x="155" y="42"/>
                    </a:lnTo>
                    <a:lnTo>
                      <a:pt x="156" y="42"/>
                    </a:lnTo>
                    <a:lnTo>
                      <a:pt x="157" y="42"/>
                    </a:lnTo>
                    <a:lnTo>
                      <a:pt x="158" y="42"/>
                    </a:lnTo>
                    <a:lnTo>
                      <a:pt x="159" y="42"/>
                    </a:lnTo>
                    <a:lnTo>
                      <a:pt x="160" y="42"/>
                    </a:lnTo>
                    <a:lnTo>
                      <a:pt x="161" y="42"/>
                    </a:lnTo>
                    <a:lnTo>
                      <a:pt x="162" y="42"/>
                    </a:lnTo>
                    <a:lnTo>
                      <a:pt x="163" y="42"/>
                    </a:lnTo>
                    <a:lnTo>
                      <a:pt x="164" y="42"/>
                    </a:lnTo>
                    <a:lnTo>
                      <a:pt x="165" y="42"/>
                    </a:lnTo>
                    <a:lnTo>
                      <a:pt x="166" y="42"/>
                    </a:lnTo>
                    <a:lnTo>
                      <a:pt x="167" y="42"/>
                    </a:lnTo>
                    <a:lnTo>
                      <a:pt x="168" y="42"/>
                    </a:lnTo>
                    <a:lnTo>
                      <a:pt x="169" y="42"/>
                    </a:lnTo>
                    <a:lnTo>
                      <a:pt x="170" y="42"/>
                    </a:lnTo>
                    <a:lnTo>
                      <a:pt x="171" y="42"/>
                    </a:lnTo>
                    <a:lnTo>
                      <a:pt x="172" y="42"/>
                    </a:lnTo>
                    <a:lnTo>
                      <a:pt x="173" y="42"/>
                    </a:lnTo>
                    <a:lnTo>
                      <a:pt x="174" y="42"/>
                    </a:lnTo>
                    <a:lnTo>
                      <a:pt x="175" y="42"/>
                    </a:lnTo>
                    <a:lnTo>
                      <a:pt x="176" y="42"/>
                    </a:lnTo>
                    <a:lnTo>
                      <a:pt x="177" y="42"/>
                    </a:lnTo>
                    <a:lnTo>
                      <a:pt x="178" y="42"/>
                    </a:lnTo>
                    <a:lnTo>
                      <a:pt x="179" y="42"/>
                    </a:lnTo>
                    <a:lnTo>
                      <a:pt x="180" y="42"/>
                    </a:lnTo>
                    <a:lnTo>
                      <a:pt x="181" y="42"/>
                    </a:lnTo>
                    <a:lnTo>
                      <a:pt x="182" y="42"/>
                    </a:lnTo>
                    <a:lnTo>
                      <a:pt x="183" y="42"/>
                    </a:lnTo>
                    <a:lnTo>
                      <a:pt x="184" y="42"/>
                    </a:lnTo>
                    <a:lnTo>
                      <a:pt x="185" y="42"/>
                    </a:lnTo>
                    <a:lnTo>
                      <a:pt x="186" y="42"/>
                    </a:lnTo>
                    <a:lnTo>
                      <a:pt x="187" y="42"/>
                    </a:lnTo>
                    <a:lnTo>
                      <a:pt x="188" y="42"/>
                    </a:lnTo>
                    <a:lnTo>
                      <a:pt x="189" y="42"/>
                    </a:lnTo>
                    <a:lnTo>
                      <a:pt x="190" y="42"/>
                    </a:lnTo>
                    <a:lnTo>
                      <a:pt x="191" y="42"/>
                    </a:lnTo>
                    <a:lnTo>
                      <a:pt x="192" y="42"/>
                    </a:lnTo>
                    <a:lnTo>
                      <a:pt x="193" y="42"/>
                    </a:lnTo>
                    <a:lnTo>
                      <a:pt x="194" y="42"/>
                    </a:lnTo>
                    <a:lnTo>
                      <a:pt x="195" y="42"/>
                    </a:lnTo>
                    <a:lnTo>
                      <a:pt x="196" y="42"/>
                    </a:lnTo>
                    <a:lnTo>
                      <a:pt x="197" y="42"/>
                    </a:lnTo>
                    <a:lnTo>
                      <a:pt x="198" y="42"/>
                    </a:lnTo>
                    <a:lnTo>
                      <a:pt x="199" y="42"/>
                    </a:lnTo>
                    <a:lnTo>
                      <a:pt x="200" y="42"/>
                    </a:lnTo>
                    <a:lnTo>
                      <a:pt x="201" y="42"/>
                    </a:lnTo>
                    <a:lnTo>
                      <a:pt x="202" y="42"/>
                    </a:lnTo>
                    <a:lnTo>
                      <a:pt x="203" y="42"/>
                    </a:lnTo>
                    <a:lnTo>
                      <a:pt x="204" y="42"/>
                    </a:lnTo>
                    <a:lnTo>
                      <a:pt x="205" y="42"/>
                    </a:lnTo>
                    <a:lnTo>
                      <a:pt x="206" y="42"/>
                    </a:lnTo>
                    <a:lnTo>
                      <a:pt x="207" y="42"/>
                    </a:lnTo>
                    <a:lnTo>
                      <a:pt x="208" y="42"/>
                    </a:lnTo>
                    <a:lnTo>
                      <a:pt x="209" y="42"/>
                    </a:lnTo>
                    <a:lnTo>
                      <a:pt x="210" y="42"/>
                    </a:lnTo>
                    <a:lnTo>
                      <a:pt x="211" y="42"/>
                    </a:lnTo>
                    <a:lnTo>
                      <a:pt x="212" y="42"/>
                    </a:lnTo>
                    <a:lnTo>
                      <a:pt x="213" y="42"/>
                    </a:lnTo>
                    <a:lnTo>
                      <a:pt x="214" y="42"/>
                    </a:lnTo>
                    <a:lnTo>
                      <a:pt x="215" y="42"/>
                    </a:lnTo>
                    <a:lnTo>
                      <a:pt x="216" y="42"/>
                    </a:lnTo>
                    <a:lnTo>
                      <a:pt x="217" y="42"/>
                    </a:lnTo>
                    <a:lnTo>
                      <a:pt x="218" y="42"/>
                    </a:lnTo>
                    <a:lnTo>
                      <a:pt x="219" y="42"/>
                    </a:lnTo>
                    <a:lnTo>
                      <a:pt x="220" y="42"/>
                    </a:lnTo>
                    <a:lnTo>
                      <a:pt x="221" y="42"/>
                    </a:lnTo>
                    <a:lnTo>
                      <a:pt x="222" y="42"/>
                    </a:lnTo>
                    <a:lnTo>
                      <a:pt x="223" y="42"/>
                    </a:lnTo>
                    <a:lnTo>
                      <a:pt x="224" y="42"/>
                    </a:lnTo>
                    <a:lnTo>
                      <a:pt x="225" y="42"/>
                    </a:lnTo>
                    <a:lnTo>
                      <a:pt x="226" y="42"/>
                    </a:lnTo>
                    <a:lnTo>
                      <a:pt x="227" y="42"/>
                    </a:lnTo>
                    <a:lnTo>
                      <a:pt x="228" y="42"/>
                    </a:lnTo>
                    <a:lnTo>
                      <a:pt x="229" y="42"/>
                    </a:lnTo>
                    <a:lnTo>
                      <a:pt x="230" y="42"/>
                    </a:lnTo>
                    <a:lnTo>
                      <a:pt x="231" y="42"/>
                    </a:lnTo>
                    <a:lnTo>
                      <a:pt x="232" y="42"/>
                    </a:lnTo>
                    <a:lnTo>
                      <a:pt x="233" y="42"/>
                    </a:lnTo>
                    <a:lnTo>
                      <a:pt x="234" y="42"/>
                    </a:lnTo>
                    <a:lnTo>
                      <a:pt x="235" y="42"/>
                    </a:lnTo>
                  </a:path>
                </a:pathLst>
              </a:custGeom>
              <a:noFill/>
              <a:ln w="28575">
                <a:solidFill>
                  <a:srgbClr val="3399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21" name="Freeform 49"/>
              <p:cNvSpPr>
                <a:spLocks/>
              </p:cNvSpPr>
              <p:nvPr/>
            </p:nvSpPr>
            <p:spPr bwMode="auto">
              <a:xfrm rot="5400000">
                <a:off x="2292" y="1430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22" name="Freeform 50"/>
              <p:cNvSpPr>
                <a:spLocks/>
              </p:cNvSpPr>
              <p:nvPr/>
            </p:nvSpPr>
            <p:spPr bwMode="auto">
              <a:xfrm rot="5400000">
                <a:off x="2286" y="1436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23" name="Freeform 51"/>
              <p:cNvSpPr>
                <a:spLocks/>
              </p:cNvSpPr>
              <p:nvPr/>
            </p:nvSpPr>
            <p:spPr bwMode="auto">
              <a:xfrm rot="5400000">
                <a:off x="2293" y="1442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24" name="Freeform 52"/>
              <p:cNvSpPr>
                <a:spLocks/>
              </p:cNvSpPr>
              <p:nvPr/>
            </p:nvSpPr>
            <p:spPr bwMode="auto">
              <a:xfrm rot="5400000">
                <a:off x="2292" y="1448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25" name="Freeform 53"/>
              <p:cNvSpPr>
                <a:spLocks/>
              </p:cNvSpPr>
              <p:nvPr/>
            </p:nvSpPr>
            <p:spPr bwMode="auto">
              <a:xfrm rot="5400000">
                <a:off x="2286" y="1454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26" name="Freeform 54"/>
              <p:cNvSpPr>
                <a:spLocks/>
              </p:cNvSpPr>
              <p:nvPr/>
            </p:nvSpPr>
            <p:spPr bwMode="auto">
              <a:xfrm rot="5400000">
                <a:off x="2293" y="1460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27" name="Freeform 55"/>
              <p:cNvSpPr>
                <a:spLocks/>
              </p:cNvSpPr>
              <p:nvPr/>
            </p:nvSpPr>
            <p:spPr bwMode="auto">
              <a:xfrm rot="5400000">
                <a:off x="2299" y="1465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28" name="Freeform 56"/>
              <p:cNvSpPr>
                <a:spLocks/>
              </p:cNvSpPr>
              <p:nvPr/>
            </p:nvSpPr>
            <p:spPr bwMode="auto">
              <a:xfrm rot="5400000">
                <a:off x="2292" y="1472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29" name="Freeform 57"/>
              <p:cNvSpPr>
                <a:spLocks/>
              </p:cNvSpPr>
              <p:nvPr/>
            </p:nvSpPr>
            <p:spPr bwMode="auto">
              <a:xfrm rot="5400000">
                <a:off x="2292" y="1472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30" name="Freeform 58"/>
              <p:cNvSpPr>
                <a:spLocks/>
              </p:cNvSpPr>
              <p:nvPr/>
            </p:nvSpPr>
            <p:spPr bwMode="auto">
              <a:xfrm rot="5400000">
                <a:off x="2286" y="1478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31" name="Freeform 59"/>
              <p:cNvSpPr>
                <a:spLocks/>
              </p:cNvSpPr>
              <p:nvPr/>
            </p:nvSpPr>
            <p:spPr bwMode="auto">
              <a:xfrm rot="5400000">
                <a:off x="2293" y="1484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32" name="Freeform 60"/>
              <p:cNvSpPr>
                <a:spLocks/>
              </p:cNvSpPr>
              <p:nvPr/>
            </p:nvSpPr>
            <p:spPr bwMode="auto">
              <a:xfrm rot="5400000">
                <a:off x="2280" y="1490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33" name="Freeform 61"/>
              <p:cNvSpPr>
                <a:spLocks/>
              </p:cNvSpPr>
              <p:nvPr/>
            </p:nvSpPr>
            <p:spPr bwMode="auto">
              <a:xfrm rot="5400000">
                <a:off x="2292" y="1496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34" name="Freeform 62"/>
              <p:cNvSpPr>
                <a:spLocks/>
              </p:cNvSpPr>
              <p:nvPr/>
            </p:nvSpPr>
            <p:spPr bwMode="auto">
              <a:xfrm rot="5400000">
                <a:off x="2293" y="1502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35" name="Freeform 63"/>
              <p:cNvSpPr>
                <a:spLocks/>
              </p:cNvSpPr>
              <p:nvPr/>
            </p:nvSpPr>
            <p:spPr bwMode="auto">
              <a:xfrm rot="5400000">
                <a:off x="2292" y="1604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36" name="Freeform 64"/>
              <p:cNvSpPr>
                <a:spLocks/>
              </p:cNvSpPr>
              <p:nvPr/>
            </p:nvSpPr>
            <p:spPr bwMode="auto">
              <a:xfrm rot="5400000">
                <a:off x="2286" y="1610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37" name="Freeform 65"/>
              <p:cNvSpPr>
                <a:spLocks/>
              </p:cNvSpPr>
              <p:nvPr/>
            </p:nvSpPr>
            <p:spPr bwMode="auto">
              <a:xfrm rot="5400000">
                <a:off x="2287" y="1616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38" name="Freeform 66"/>
              <p:cNvSpPr>
                <a:spLocks/>
              </p:cNvSpPr>
              <p:nvPr/>
            </p:nvSpPr>
            <p:spPr bwMode="auto">
              <a:xfrm rot="5400000">
                <a:off x="2286" y="1622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39" name="Freeform 67"/>
              <p:cNvSpPr>
                <a:spLocks/>
              </p:cNvSpPr>
              <p:nvPr/>
            </p:nvSpPr>
            <p:spPr bwMode="auto">
              <a:xfrm rot="5400000">
                <a:off x="2292" y="1628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40" name="Freeform 68"/>
              <p:cNvSpPr>
                <a:spLocks/>
              </p:cNvSpPr>
              <p:nvPr/>
            </p:nvSpPr>
            <p:spPr bwMode="auto">
              <a:xfrm rot="5400000">
                <a:off x="2287" y="1634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41" name="Freeform 69"/>
              <p:cNvSpPr>
                <a:spLocks/>
              </p:cNvSpPr>
              <p:nvPr/>
            </p:nvSpPr>
            <p:spPr bwMode="auto">
              <a:xfrm rot="5400000">
                <a:off x="2299" y="1640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42" name="Freeform 70"/>
              <p:cNvSpPr>
                <a:spLocks/>
              </p:cNvSpPr>
              <p:nvPr/>
            </p:nvSpPr>
            <p:spPr bwMode="auto">
              <a:xfrm rot="5400000">
                <a:off x="2292" y="1646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43" name="Freeform 71"/>
              <p:cNvSpPr>
                <a:spLocks/>
              </p:cNvSpPr>
              <p:nvPr/>
            </p:nvSpPr>
            <p:spPr bwMode="auto">
              <a:xfrm rot="5400000">
                <a:off x="2287" y="1652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44" name="Freeform 72"/>
              <p:cNvSpPr>
                <a:spLocks/>
              </p:cNvSpPr>
              <p:nvPr/>
            </p:nvSpPr>
            <p:spPr bwMode="auto">
              <a:xfrm rot="5400000">
                <a:off x="2286" y="1658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45" name="Freeform 73"/>
              <p:cNvSpPr>
                <a:spLocks/>
              </p:cNvSpPr>
              <p:nvPr/>
            </p:nvSpPr>
            <p:spPr bwMode="auto">
              <a:xfrm rot="5400000">
                <a:off x="2286" y="1664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46" name="Freeform 74"/>
              <p:cNvSpPr>
                <a:spLocks/>
              </p:cNvSpPr>
              <p:nvPr/>
            </p:nvSpPr>
            <p:spPr bwMode="auto">
              <a:xfrm rot="5400000">
                <a:off x="2293" y="1670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47" name="Freeform 75"/>
              <p:cNvSpPr>
                <a:spLocks/>
              </p:cNvSpPr>
              <p:nvPr/>
            </p:nvSpPr>
            <p:spPr bwMode="auto">
              <a:xfrm rot="5400000">
                <a:off x="2293" y="1675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48" name="Freeform 76"/>
              <p:cNvSpPr>
                <a:spLocks/>
              </p:cNvSpPr>
              <p:nvPr/>
            </p:nvSpPr>
            <p:spPr bwMode="auto">
              <a:xfrm rot="5400000">
                <a:off x="2286" y="1682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49" name="Freeform 77"/>
              <p:cNvSpPr>
                <a:spLocks/>
              </p:cNvSpPr>
              <p:nvPr/>
            </p:nvSpPr>
            <p:spPr bwMode="auto">
              <a:xfrm rot="5400000">
                <a:off x="2286" y="1688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50" name="Freeform 78"/>
              <p:cNvSpPr>
                <a:spLocks/>
              </p:cNvSpPr>
              <p:nvPr/>
            </p:nvSpPr>
            <p:spPr bwMode="auto">
              <a:xfrm rot="5400000">
                <a:off x="2287" y="1694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51" name="Freeform 79"/>
              <p:cNvSpPr>
                <a:spLocks/>
              </p:cNvSpPr>
              <p:nvPr/>
            </p:nvSpPr>
            <p:spPr bwMode="auto">
              <a:xfrm rot="5400000">
                <a:off x="2292" y="1700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52" name="Freeform 80"/>
              <p:cNvSpPr>
                <a:spLocks/>
              </p:cNvSpPr>
              <p:nvPr/>
            </p:nvSpPr>
            <p:spPr bwMode="auto">
              <a:xfrm rot="5400000">
                <a:off x="2292" y="1706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53" name="Freeform 81"/>
              <p:cNvSpPr>
                <a:spLocks/>
              </p:cNvSpPr>
              <p:nvPr/>
            </p:nvSpPr>
            <p:spPr bwMode="auto">
              <a:xfrm rot="5400000">
                <a:off x="2293" y="1712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54" name="Freeform 82"/>
              <p:cNvSpPr>
                <a:spLocks/>
              </p:cNvSpPr>
              <p:nvPr/>
            </p:nvSpPr>
            <p:spPr bwMode="auto">
              <a:xfrm rot="5400000">
                <a:off x="2280" y="1718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55" name="Freeform 83"/>
              <p:cNvSpPr>
                <a:spLocks/>
              </p:cNvSpPr>
              <p:nvPr/>
            </p:nvSpPr>
            <p:spPr bwMode="auto">
              <a:xfrm rot="5400000">
                <a:off x="2292" y="1724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56" name="Freeform 84"/>
              <p:cNvSpPr>
                <a:spLocks/>
              </p:cNvSpPr>
              <p:nvPr/>
            </p:nvSpPr>
            <p:spPr bwMode="auto">
              <a:xfrm rot="5400000">
                <a:off x="2287" y="1730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57" name="Freeform 85"/>
              <p:cNvSpPr>
                <a:spLocks/>
              </p:cNvSpPr>
              <p:nvPr/>
            </p:nvSpPr>
            <p:spPr bwMode="auto">
              <a:xfrm rot="5400000">
                <a:off x="2286" y="1736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58" name="Freeform 86"/>
              <p:cNvSpPr>
                <a:spLocks/>
              </p:cNvSpPr>
              <p:nvPr/>
            </p:nvSpPr>
            <p:spPr bwMode="auto">
              <a:xfrm rot="5400000">
                <a:off x="2292" y="1742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59" name="Freeform 87"/>
              <p:cNvSpPr>
                <a:spLocks/>
              </p:cNvSpPr>
              <p:nvPr/>
            </p:nvSpPr>
            <p:spPr bwMode="auto">
              <a:xfrm rot="5400000">
                <a:off x="2287" y="1748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60" name="Freeform 88"/>
              <p:cNvSpPr>
                <a:spLocks/>
              </p:cNvSpPr>
              <p:nvPr/>
            </p:nvSpPr>
            <p:spPr bwMode="auto">
              <a:xfrm rot="5400000">
                <a:off x="2292" y="1754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61" name="Freeform 89"/>
              <p:cNvSpPr>
                <a:spLocks/>
              </p:cNvSpPr>
              <p:nvPr/>
            </p:nvSpPr>
            <p:spPr bwMode="auto">
              <a:xfrm rot="5400000">
                <a:off x="2286" y="1760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62" name="Freeform 90"/>
              <p:cNvSpPr>
                <a:spLocks/>
              </p:cNvSpPr>
              <p:nvPr/>
            </p:nvSpPr>
            <p:spPr bwMode="auto">
              <a:xfrm rot="5400000">
                <a:off x="2293" y="1766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63" name="Freeform 91"/>
              <p:cNvSpPr>
                <a:spLocks/>
              </p:cNvSpPr>
              <p:nvPr/>
            </p:nvSpPr>
            <p:spPr bwMode="auto">
              <a:xfrm rot="5400000">
                <a:off x="2293" y="1771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64" name="Freeform 92"/>
              <p:cNvSpPr>
                <a:spLocks/>
              </p:cNvSpPr>
              <p:nvPr/>
            </p:nvSpPr>
            <p:spPr bwMode="auto">
              <a:xfrm rot="5400000">
                <a:off x="2292" y="1778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65" name="Freeform 93"/>
              <p:cNvSpPr>
                <a:spLocks/>
              </p:cNvSpPr>
              <p:nvPr/>
            </p:nvSpPr>
            <p:spPr bwMode="auto">
              <a:xfrm rot="5400000">
                <a:off x="2299" y="1784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66" name="Freeform 94"/>
              <p:cNvSpPr>
                <a:spLocks/>
              </p:cNvSpPr>
              <p:nvPr/>
            </p:nvSpPr>
            <p:spPr bwMode="auto">
              <a:xfrm rot="5400000">
                <a:off x="2293" y="1790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67" name="Freeform 95"/>
              <p:cNvSpPr>
                <a:spLocks/>
              </p:cNvSpPr>
              <p:nvPr/>
            </p:nvSpPr>
            <p:spPr bwMode="auto">
              <a:xfrm rot="5400000">
                <a:off x="2299" y="1796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68" name="Freeform 96"/>
              <p:cNvSpPr>
                <a:spLocks/>
              </p:cNvSpPr>
              <p:nvPr/>
            </p:nvSpPr>
            <p:spPr bwMode="auto">
              <a:xfrm rot="5400000">
                <a:off x="2292" y="1802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69" name="Freeform 97"/>
              <p:cNvSpPr>
                <a:spLocks/>
              </p:cNvSpPr>
              <p:nvPr/>
            </p:nvSpPr>
            <p:spPr bwMode="auto">
              <a:xfrm rot="5400000">
                <a:off x="2287" y="1808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70" name="Freeform 98"/>
              <p:cNvSpPr>
                <a:spLocks/>
              </p:cNvSpPr>
              <p:nvPr/>
            </p:nvSpPr>
            <p:spPr bwMode="auto">
              <a:xfrm rot="5400000">
                <a:off x="2292" y="1814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71" name="Freeform 99"/>
              <p:cNvSpPr>
                <a:spLocks/>
              </p:cNvSpPr>
              <p:nvPr/>
            </p:nvSpPr>
            <p:spPr bwMode="auto">
              <a:xfrm rot="5400000">
                <a:off x="2292" y="1820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72" name="Freeform 100"/>
              <p:cNvSpPr>
                <a:spLocks/>
              </p:cNvSpPr>
              <p:nvPr/>
            </p:nvSpPr>
            <p:spPr bwMode="auto">
              <a:xfrm rot="5400000">
                <a:off x="2293" y="1826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73" name="Freeform 101"/>
              <p:cNvSpPr>
                <a:spLocks/>
              </p:cNvSpPr>
              <p:nvPr/>
            </p:nvSpPr>
            <p:spPr bwMode="auto">
              <a:xfrm rot="5400000">
                <a:off x="2293" y="1826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74" name="Freeform 102"/>
              <p:cNvSpPr>
                <a:spLocks/>
              </p:cNvSpPr>
              <p:nvPr/>
            </p:nvSpPr>
            <p:spPr bwMode="auto">
              <a:xfrm rot="5400000">
                <a:off x="2287" y="1831"/>
                <a:ext cx="11" cy="12"/>
              </a:xfrm>
              <a:custGeom>
                <a:avLst/>
                <a:gdLst>
                  <a:gd name="T0" fmla="*/ 6 w 11"/>
                  <a:gd name="T1" fmla="*/ 0 h 12"/>
                  <a:gd name="T2" fmla="*/ 11 w 11"/>
                  <a:gd name="T3" fmla="*/ 6 h 12"/>
                  <a:gd name="T4" fmla="*/ 6 w 11"/>
                  <a:gd name="T5" fmla="*/ 12 h 12"/>
                  <a:gd name="T6" fmla="*/ 0 w 11"/>
                  <a:gd name="T7" fmla="*/ 6 h 12"/>
                  <a:gd name="T8" fmla="*/ 6 w 11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12"/>
                  <a:gd name="T17" fmla="*/ 11 w 11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12">
                    <a:moveTo>
                      <a:pt x="6" y="0"/>
                    </a:moveTo>
                    <a:lnTo>
                      <a:pt x="11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75" name="Freeform 103"/>
              <p:cNvSpPr>
                <a:spLocks/>
              </p:cNvSpPr>
              <p:nvPr/>
            </p:nvSpPr>
            <p:spPr bwMode="auto">
              <a:xfrm rot="5400000">
                <a:off x="2293" y="1838"/>
                <a:ext cx="11" cy="12"/>
              </a:xfrm>
              <a:custGeom>
                <a:avLst/>
                <a:gdLst>
                  <a:gd name="T0" fmla="*/ 5 w 11"/>
                  <a:gd name="T1" fmla="*/ 0 h 12"/>
                  <a:gd name="T2" fmla="*/ 11 w 11"/>
                  <a:gd name="T3" fmla="*/ 6 h 12"/>
                  <a:gd name="T4" fmla="*/ 5 w 11"/>
                  <a:gd name="T5" fmla="*/ 12 h 12"/>
                  <a:gd name="T6" fmla="*/ 0 w 11"/>
                  <a:gd name="T7" fmla="*/ 6 h 12"/>
                  <a:gd name="T8" fmla="*/ 5 w 11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12"/>
                  <a:gd name="T17" fmla="*/ 11 w 11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12">
                    <a:moveTo>
                      <a:pt x="5" y="0"/>
                    </a:moveTo>
                    <a:lnTo>
                      <a:pt x="11" y="6"/>
                    </a:lnTo>
                    <a:lnTo>
                      <a:pt x="5" y="12"/>
                    </a:lnTo>
                    <a:lnTo>
                      <a:pt x="0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76" name="Freeform 104"/>
              <p:cNvSpPr>
                <a:spLocks/>
              </p:cNvSpPr>
              <p:nvPr/>
            </p:nvSpPr>
            <p:spPr bwMode="auto">
              <a:xfrm rot="5400000">
                <a:off x="2292" y="1843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77" name="Freeform 105"/>
              <p:cNvSpPr>
                <a:spLocks/>
              </p:cNvSpPr>
              <p:nvPr/>
            </p:nvSpPr>
            <p:spPr bwMode="auto">
              <a:xfrm rot="5400000">
                <a:off x="2293" y="1849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78" name="Freeform 106"/>
              <p:cNvSpPr>
                <a:spLocks/>
              </p:cNvSpPr>
              <p:nvPr/>
            </p:nvSpPr>
            <p:spPr bwMode="auto">
              <a:xfrm rot="5400000">
                <a:off x="2286" y="1855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79" name="Freeform 107"/>
              <p:cNvSpPr>
                <a:spLocks/>
              </p:cNvSpPr>
              <p:nvPr/>
            </p:nvSpPr>
            <p:spPr bwMode="auto">
              <a:xfrm rot="5400000">
                <a:off x="2286" y="1861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80" name="Freeform 108"/>
              <p:cNvSpPr>
                <a:spLocks/>
              </p:cNvSpPr>
              <p:nvPr/>
            </p:nvSpPr>
            <p:spPr bwMode="auto">
              <a:xfrm rot="5400000">
                <a:off x="2293" y="1867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81" name="Freeform 109"/>
              <p:cNvSpPr>
                <a:spLocks/>
              </p:cNvSpPr>
              <p:nvPr/>
            </p:nvSpPr>
            <p:spPr bwMode="auto">
              <a:xfrm rot="5400000">
                <a:off x="2299" y="1873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82" name="Freeform 110"/>
              <p:cNvSpPr>
                <a:spLocks/>
              </p:cNvSpPr>
              <p:nvPr/>
            </p:nvSpPr>
            <p:spPr bwMode="auto">
              <a:xfrm rot="5400000">
                <a:off x="2323" y="1879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83" name="Freeform 111"/>
              <p:cNvSpPr>
                <a:spLocks/>
              </p:cNvSpPr>
              <p:nvPr/>
            </p:nvSpPr>
            <p:spPr bwMode="auto">
              <a:xfrm rot="5400000">
                <a:off x="2371" y="1885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84" name="Freeform 112"/>
              <p:cNvSpPr>
                <a:spLocks/>
              </p:cNvSpPr>
              <p:nvPr/>
            </p:nvSpPr>
            <p:spPr bwMode="auto">
              <a:xfrm rot="5400000">
                <a:off x="2395" y="1891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85" name="Freeform 113"/>
              <p:cNvSpPr>
                <a:spLocks/>
              </p:cNvSpPr>
              <p:nvPr/>
            </p:nvSpPr>
            <p:spPr bwMode="auto">
              <a:xfrm rot="5400000">
                <a:off x="2419" y="1897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86" name="Freeform 114"/>
              <p:cNvSpPr>
                <a:spLocks/>
              </p:cNvSpPr>
              <p:nvPr/>
            </p:nvSpPr>
            <p:spPr bwMode="auto">
              <a:xfrm rot="5400000">
                <a:off x="2461" y="1903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87" name="Freeform 115"/>
              <p:cNvSpPr>
                <a:spLocks/>
              </p:cNvSpPr>
              <p:nvPr/>
            </p:nvSpPr>
            <p:spPr bwMode="auto">
              <a:xfrm rot="5400000">
                <a:off x="2503" y="1909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9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88" name="Freeform 116"/>
              <p:cNvSpPr>
                <a:spLocks/>
              </p:cNvSpPr>
              <p:nvPr/>
            </p:nvSpPr>
            <p:spPr bwMode="auto">
              <a:xfrm rot="5400000">
                <a:off x="2563" y="1915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89" name="Freeform 117"/>
              <p:cNvSpPr>
                <a:spLocks/>
              </p:cNvSpPr>
              <p:nvPr/>
            </p:nvSpPr>
            <p:spPr bwMode="auto">
              <a:xfrm rot="5400000">
                <a:off x="2598" y="1921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90" name="Freeform 118"/>
              <p:cNvSpPr>
                <a:spLocks/>
              </p:cNvSpPr>
              <p:nvPr/>
            </p:nvSpPr>
            <p:spPr bwMode="auto">
              <a:xfrm rot="5400000">
                <a:off x="2648" y="1927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91" name="Freeform 119"/>
              <p:cNvSpPr>
                <a:spLocks/>
              </p:cNvSpPr>
              <p:nvPr/>
            </p:nvSpPr>
            <p:spPr bwMode="auto">
              <a:xfrm rot="5400000">
                <a:off x="2695" y="1933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92" name="Freeform 120"/>
              <p:cNvSpPr>
                <a:spLocks/>
              </p:cNvSpPr>
              <p:nvPr/>
            </p:nvSpPr>
            <p:spPr bwMode="auto">
              <a:xfrm rot="5400000">
                <a:off x="2719" y="1939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93" name="Freeform 121"/>
              <p:cNvSpPr>
                <a:spLocks/>
              </p:cNvSpPr>
              <p:nvPr/>
            </p:nvSpPr>
            <p:spPr bwMode="auto">
              <a:xfrm rot="5400000">
                <a:off x="2798" y="1945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94" name="Freeform 122"/>
              <p:cNvSpPr>
                <a:spLocks/>
              </p:cNvSpPr>
              <p:nvPr/>
            </p:nvSpPr>
            <p:spPr bwMode="auto">
              <a:xfrm rot="5400000">
                <a:off x="2838" y="1951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95" name="Freeform 123"/>
              <p:cNvSpPr>
                <a:spLocks/>
              </p:cNvSpPr>
              <p:nvPr/>
            </p:nvSpPr>
            <p:spPr bwMode="auto">
              <a:xfrm rot="5400000">
                <a:off x="2885" y="1958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9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96" name="Freeform 124"/>
              <p:cNvSpPr>
                <a:spLocks/>
              </p:cNvSpPr>
              <p:nvPr/>
            </p:nvSpPr>
            <p:spPr bwMode="auto">
              <a:xfrm rot="5400000">
                <a:off x="2923" y="1963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97" name="Freeform 125"/>
              <p:cNvSpPr>
                <a:spLocks/>
              </p:cNvSpPr>
              <p:nvPr/>
            </p:nvSpPr>
            <p:spPr bwMode="auto">
              <a:xfrm rot="5400000">
                <a:off x="2953" y="1969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98" name="Freeform 126"/>
              <p:cNvSpPr>
                <a:spLocks/>
              </p:cNvSpPr>
              <p:nvPr/>
            </p:nvSpPr>
            <p:spPr bwMode="auto">
              <a:xfrm rot="5400000">
                <a:off x="3001" y="1975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899" name="Freeform 127"/>
              <p:cNvSpPr>
                <a:spLocks/>
              </p:cNvSpPr>
              <p:nvPr/>
            </p:nvSpPr>
            <p:spPr bwMode="auto">
              <a:xfrm rot="5400000">
                <a:off x="3032" y="1981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00" name="Freeform 128"/>
              <p:cNvSpPr>
                <a:spLocks/>
              </p:cNvSpPr>
              <p:nvPr/>
            </p:nvSpPr>
            <p:spPr bwMode="auto">
              <a:xfrm rot="5400000">
                <a:off x="3046" y="1991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9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01" name="Freeform 129"/>
              <p:cNvSpPr>
                <a:spLocks/>
              </p:cNvSpPr>
              <p:nvPr/>
            </p:nvSpPr>
            <p:spPr bwMode="auto">
              <a:xfrm rot="5400000">
                <a:off x="3085" y="1993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02" name="Freeform 130"/>
              <p:cNvSpPr>
                <a:spLocks/>
              </p:cNvSpPr>
              <p:nvPr/>
            </p:nvSpPr>
            <p:spPr bwMode="auto">
              <a:xfrm rot="5400000">
                <a:off x="3110" y="1999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03" name="Freeform 131"/>
              <p:cNvSpPr>
                <a:spLocks/>
              </p:cNvSpPr>
              <p:nvPr/>
            </p:nvSpPr>
            <p:spPr bwMode="auto">
              <a:xfrm rot="5400000">
                <a:off x="3127" y="2005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9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04" name="Freeform 132"/>
              <p:cNvSpPr>
                <a:spLocks/>
              </p:cNvSpPr>
              <p:nvPr/>
            </p:nvSpPr>
            <p:spPr bwMode="auto">
              <a:xfrm rot="5400000">
                <a:off x="3144" y="2011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05" name="Freeform 133"/>
              <p:cNvSpPr>
                <a:spLocks/>
              </p:cNvSpPr>
              <p:nvPr/>
            </p:nvSpPr>
            <p:spPr bwMode="auto">
              <a:xfrm rot="5400000">
                <a:off x="3144" y="2017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06" name="Freeform 134"/>
              <p:cNvSpPr>
                <a:spLocks/>
              </p:cNvSpPr>
              <p:nvPr/>
            </p:nvSpPr>
            <p:spPr bwMode="auto">
              <a:xfrm rot="5400000">
                <a:off x="3163" y="2022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07" name="Freeform 135"/>
              <p:cNvSpPr>
                <a:spLocks/>
              </p:cNvSpPr>
              <p:nvPr/>
            </p:nvSpPr>
            <p:spPr bwMode="auto">
              <a:xfrm rot="5400000">
                <a:off x="3210" y="2029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08" name="Freeform 136"/>
              <p:cNvSpPr>
                <a:spLocks/>
              </p:cNvSpPr>
              <p:nvPr/>
            </p:nvSpPr>
            <p:spPr bwMode="auto">
              <a:xfrm rot="5400000">
                <a:off x="3210" y="2035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09" name="Freeform 137"/>
              <p:cNvSpPr>
                <a:spLocks/>
              </p:cNvSpPr>
              <p:nvPr/>
            </p:nvSpPr>
            <p:spPr bwMode="auto">
              <a:xfrm rot="5400000">
                <a:off x="3229" y="2041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10" name="Freeform 138"/>
              <p:cNvSpPr>
                <a:spLocks/>
              </p:cNvSpPr>
              <p:nvPr/>
            </p:nvSpPr>
            <p:spPr bwMode="auto">
              <a:xfrm rot="5400000">
                <a:off x="3235" y="2047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11" name="Freeform 139"/>
              <p:cNvSpPr>
                <a:spLocks/>
              </p:cNvSpPr>
              <p:nvPr/>
            </p:nvSpPr>
            <p:spPr bwMode="auto">
              <a:xfrm rot="5400000">
                <a:off x="3241" y="2053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12" name="Freeform 140"/>
              <p:cNvSpPr>
                <a:spLocks/>
              </p:cNvSpPr>
              <p:nvPr/>
            </p:nvSpPr>
            <p:spPr bwMode="auto">
              <a:xfrm rot="5400000">
                <a:off x="3235" y="2059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13" name="Freeform 141"/>
              <p:cNvSpPr>
                <a:spLocks/>
              </p:cNvSpPr>
              <p:nvPr/>
            </p:nvSpPr>
            <p:spPr bwMode="auto">
              <a:xfrm rot="5400000">
                <a:off x="3241" y="2065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14" name="Freeform 142"/>
              <p:cNvSpPr>
                <a:spLocks/>
              </p:cNvSpPr>
              <p:nvPr/>
            </p:nvSpPr>
            <p:spPr bwMode="auto">
              <a:xfrm rot="5400000">
                <a:off x="3241" y="2071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15" name="Freeform 143"/>
              <p:cNvSpPr>
                <a:spLocks/>
              </p:cNvSpPr>
              <p:nvPr/>
            </p:nvSpPr>
            <p:spPr bwMode="auto">
              <a:xfrm rot="5400000">
                <a:off x="3247" y="2077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16" name="Freeform 144"/>
              <p:cNvSpPr>
                <a:spLocks/>
              </p:cNvSpPr>
              <p:nvPr/>
            </p:nvSpPr>
            <p:spPr bwMode="auto">
              <a:xfrm rot="5400000">
                <a:off x="3235" y="2083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17" name="Freeform 145"/>
              <p:cNvSpPr>
                <a:spLocks/>
              </p:cNvSpPr>
              <p:nvPr/>
            </p:nvSpPr>
            <p:spPr bwMode="auto">
              <a:xfrm rot="5400000">
                <a:off x="3241" y="2089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18" name="Freeform 146"/>
              <p:cNvSpPr>
                <a:spLocks/>
              </p:cNvSpPr>
              <p:nvPr/>
            </p:nvSpPr>
            <p:spPr bwMode="auto">
              <a:xfrm rot="5400000">
                <a:off x="3247" y="2095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19" name="Freeform 147"/>
              <p:cNvSpPr>
                <a:spLocks/>
              </p:cNvSpPr>
              <p:nvPr/>
            </p:nvSpPr>
            <p:spPr bwMode="auto">
              <a:xfrm rot="5400000">
                <a:off x="3241" y="2100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20" name="Freeform 148"/>
              <p:cNvSpPr>
                <a:spLocks/>
              </p:cNvSpPr>
              <p:nvPr/>
            </p:nvSpPr>
            <p:spPr bwMode="auto">
              <a:xfrm rot="5400000">
                <a:off x="3228" y="2107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21" name="Freeform 149"/>
              <p:cNvSpPr>
                <a:spLocks/>
              </p:cNvSpPr>
              <p:nvPr/>
            </p:nvSpPr>
            <p:spPr bwMode="auto">
              <a:xfrm rot="5400000">
                <a:off x="3222" y="2113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22" name="Freeform 150"/>
              <p:cNvSpPr>
                <a:spLocks/>
              </p:cNvSpPr>
              <p:nvPr/>
            </p:nvSpPr>
            <p:spPr bwMode="auto">
              <a:xfrm rot="5400000">
                <a:off x="3235" y="2118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23" name="Freeform 151"/>
              <p:cNvSpPr>
                <a:spLocks/>
              </p:cNvSpPr>
              <p:nvPr/>
            </p:nvSpPr>
            <p:spPr bwMode="auto">
              <a:xfrm rot="5400000">
                <a:off x="3228" y="2125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24" name="Freeform 152"/>
              <p:cNvSpPr>
                <a:spLocks/>
              </p:cNvSpPr>
              <p:nvPr/>
            </p:nvSpPr>
            <p:spPr bwMode="auto">
              <a:xfrm rot="5400000">
                <a:off x="3216" y="2131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25" name="Freeform 153"/>
              <p:cNvSpPr>
                <a:spLocks/>
              </p:cNvSpPr>
              <p:nvPr/>
            </p:nvSpPr>
            <p:spPr bwMode="auto">
              <a:xfrm rot="5400000">
                <a:off x="3194" y="2137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26" name="Freeform 154"/>
              <p:cNvSpPr>
                <a:spLocks/>
              </p:cNvSpPr>
              <p:nvPr/>
            </p:nvSpPr>
            <p:spPr bwMode="auto">
              <a:xfrm rot="5400000">
                <a:off x="3193" y="2143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27" name="Freeform 155"/>
              <p:cNvSpPr>
                <a:spLocks/>
              </p:cNvSpPr>
              <p:nvPr/>
            </p:nvSpPr>
            <p:spPr bwMode="auto">
              <a:xfrm rot="5400000">
                <a:off x="3187" y="2149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28" name="Freeform 156"/>
              <p:cNvSpPr>
                <a:spLocks/>
              </p:cNvSpPr>
              <p:nvPr/>
            </p:nvSpPr>
            <p:spPr bwMode="auto">
              <a:xfrm rot="5400000">
                <a:off x="3157" y="2155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29" name="Freeform 157"/>
              <p:cNvSpPr>
                <a:spLocks/>
              </p:cNvSpPr>
              <p:nvPr/>
            </p:nvSpPr>
            <p:spPr bwMode="auto">
              <a:xfrm rot="5400000">
                <a:off x="3144" y="2161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30" name="Freeform 158"/>
              <p:cNvSpPr>
                <a:spLocks/>
              </p:cNvSpPr>
              <p:nvPr/>
            </p:nvSpPr>
            <p:spPr bwMode="auto">
              <a:xfrm rot="5400000">
                <a:off x="3144" y="2167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31" name="Freeform 159"/>
              <p:cNvSpPr>
                <a:spLocks/>
              </p:cNvSpPr>
              <p:nvPr/>
            </p:nvSpPr>
            <p:spPr bwMode="auto">
              <a:xfrm rot="5400000">
                <a:off x="3139" y="2173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32" name="Freeform 160"/>
              <p:cNvSpPr>
                <a:spLocks/>
              </p:cNvSpPr>
              <p:nvPr/>
            </p:nvSpPr>
            <p:spPr bwMode="auto">
              <a:xfrm rot="5400000">
                <a:off x="3124" y="2183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9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33" name="Freeform 161"/>
              <p:cNvSpPr>
                <a:spLocks/>
              </p:cNvSpPr>
              <p:nvPr/>
            </p:nvSpPr>
            <p:spPr bwMode="auto">
              <a:xfrm rot="5400000">
                <a:off x="3124" y="2183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9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34" name="Freeform 162"/>
              <p:cNvSpPr>
                <a:spLocks/>
              </p:cNvSpPr>
              <p:nvPr/>
            </p:nvSpPr>
            <p:spPr bwMode="auto">
              <a:xfrm rot="5400000">
                <a:off x="3117" y="2186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9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35" name="Freeform 163"/>
              <p:cNvSpPr>
                <a:spLocks/>
              </p:cNvSpPr>
              <p:nvPr/>
            </p:nvSpPr>
            <p:spPr bwMode="auto">
              <a:xfrm rot="5400000">
                <a:off x="3116" y="2191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36" name="Freeform 164"/>
              <p:cNvSpPr>
                <a:spLocks/>
              </p:cNvSpPr>
              <p:nvPr/>
            </p:nvSpPr>
            <p:spPr bwMode="auto">
              <a:xfrm rot="5400000">
                <a:off x="3104" y="2196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37" name="Freeform 165"/>
              <p:cNvSpPr>
                <a:spLocks/>
              </p:cNvSpPr>
              <p:nvPr/>
            </p:nvSpPr>
            <p:spPr bwMode="auto">
              <a:xfrm rot="5400000">
                <a:off x="3097" y="2203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38" name="Freeform 166"/>
              <p:cNvSpPr>
                <a:spLocks/>
              </p:cNvSpPr>
              <p:nvPr/>
            </p:nvSpPr>
            <p:spPr bwMode="auto">
              <a:xfrm rot="5400000">
                <a:off x="3085" y="2209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39" name="Freeform 167"/>
              <p:cNvSpPr>
                <a:spLocks/>
              </p:cNvSpPr>
              <p:nvPr/>
            </p:nvSpPr>
            <p:spPr bwMode="auto">
              <a:xfrm rot="5400000">
                <a:off x="3079" y="2214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40" name="Freeform 168"/>
              <p:cNvSpPr>
                <a:spLocks/>
              </p:cNvSpPr>
              <p:nvPr/>
            </p:nvSpPr>
            <p:spPr bwMode="auto">
              <a:xfrm rot="5400000">
                <a:off x="3066" y="2221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41" name="Freeform 169"/>
              <p:cNvSpPr>
                <a:spLocks/>
              </p:cNvSpPr>
              <p:nvPr/>
            </p:nvSpPr>
            <p:spPr bwMode="auto">
              <a:xfrm rot="5400000">
                <a:off x="3054" y="2227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42" name="Freeform 170"/>
              <p:cNvSpPr>
                <a:spLocks/>
              </p:cNvSpPr>
              <p:nvPr/>
            </p:nvSpPr>
            <p:spPr bwMode="auto">
              <a:xfrm rot="5400000">
                <a:off x="3049" y="2233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9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43" name="Freeform 171"/>
              <p:cNvSpPr>
                <a:spLocks/>
              </p:cNvSpPr>
              <p:nvPr/>
            </p:nvSpPr>
            <p:spPr bwMode="auto">
              <a:xfrm rot="5400000">
                <a:off x="3037" y="2239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44" name="Freeform 172"/>
              <p:cNvSpPr>
                <a:spLocks/>
              </p:cNvSpPr>
              <p:nvPr/>
            </p:nvSpPr>
            <p:spPr bwMode="auto">
              <a:xfrm rot="5400000">
                <a:off x="3031" y="2245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45" name="Freeform 173"/>
              <p:cNvSpPr>
                <a:spLocks/>
              </p:cNvSpPr>
              <p:nvPr/>
            </p:nvSpPr>
            <p:spPr bwMode="auto">
              <a:xfrm rot="5400000">
                <a:off x="3020" y="2251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46" name="Freeform 174"/>
              <p:cNvSpPr>
                <a:spLocks/>
              </p:cNvSpPr>
              <p:nvPr/>
            </p:nvSpPr>
            <p:spPr bwMode="auto">
              <a:xfrm rot="5400000">
                <a:off x="3019" y="2257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47" name="Freeform 175"/>
              <p:cNvSpPr>
                <a:spLocks/>
              </p:cNvSpPr>
              <p:nvPr/>
            </p:nvSpPr>
            <p:spPr bwMode="auto">
              <a:xfrm rot="5400000">
                <a:off x="3007" y="2263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48" name="Freeform 176"/>
              <p:cNvSpPr>
                <a:spLocks/>
              </p:cNvSpPr>
              <p:nvPr/>
            </p:nvSpPr>
            <p:spPr bwMode="auto">
              <a:xfrm rot="5400000">
                <a:off x="3001" y="2269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49" name="Freeform 177"/>
              <p:cNvSpPr>
                <a:spLocks/>
              </p:cNvSpPr>
              <p:nvPr/>
            </p:nvSpPr>
            <p:spPr bwMode="auto">
              <a:xfrm rot="5400000">
                <a:off x="2994" y="2275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50" name="Freeform 178"/>
              <p:cNvSpPr>
                <a:spLocks/>
              </p:cNvSpPr>
              <p:nvPr/>
            </p:nvSpPr>
            <p:spPr bwMode="auto">
              <a:xfrm rot="5400000">
                <a:off x="2976" y="2281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51" name="Freeform 179"/>
              <p:cNvSpPr>
                <a:spLocks/>
              </p:cNvSpPr>
              <p:nvPr/>
            </p:nvSpPr>
            <p:spPr bwMode="auto">
              <a:xfrm rot="5400000">
                <a:off x="2977" y="2287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52" name="Freeform 180"/>
              <p:cNvSpPr>
                <a:spLocks/>
              </p:cNvSpPr>
              <p:nvPr/>
            </p:nvSpPr>
            <p:spPr bwMode="auto">
              <a:xfrm rot="5400000">
                <a:off x="2960" y="2292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53" name="Freeform 181"/>
              <p:cNvSpPr>
                <a:spLocks/>
              </p:cNvSpPr>
              <p:nvPr/>
            </p:nvSpPr>
            <p:spPr bwMode="auto">
              <a:xfrm rot="5400000">
                <a:off x="2941" y="2299"/>
                <a:ext cx="11" cy="12"/>
              </a:xfrm>
              <a:custGeom>
                <a:avLst/>
                <a:gdLst>
                  <a:gd name="T0" fmla="*/ 6 w 11"/>
                  <a:gd name="T1" fmla="*/ 0 h 12"/>
                  <a:gd name="T2" fmla="*/ 11 w 11"/>
                  <a:gd name="T3" fmla="*/ 6 h 12"/>
                  <a:gd name="T4" fmla="*/ 6 w 11"/>
                  <a:gd name="T5" fmla="*/ 12 h 12"/>
                  <a:gd name="T6" fmla="*/ 0 w 11"/>
                  <a:gd name="T7" fmla="*/ 6 h 12"/>
                  <a:gd name="T8" fmla="*/ 6 w 11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12"/>
                  <a:gd name="T17" fmla="*/ 11 w 11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12">
                    <a:moveTo>
                      <a:pt x="6" y="0"/>
                    </a:moveTo>
                    <a:lnTo>
                      <a:pt x="11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54" name="Freeform 182"/>
              <p:cNvSpPr>
                <a:spLocks/>
              </p:cNvSpPr>
              <p:nvPr/>
            </p:nvSpPr>
            <p:spPr bwMode="auto">
              <a:xfrm rot="5400000">
                <a:off x="2942" y="2301"/>
                <a:ext cx="11" cy="12"/>
              </a:xfrm>
              <a:custGeom>
                <a:avLst/>
                <a:gdLst>
                  <a:gd name="T0" fmla="*/ 5 w 11"/>
                  <a:gd name="T1" fmla="*/ 0 h 12"/>
                  <a:gd name="T2" fmla="*/ 11 w 11"/>
                  <a:gd name="T3" fmla="*/ 6 h 12"/>
                  <a:gd name="T4" fmla="*/ 5 w 11"/>
                  <a:gd name="T5" fmla="*/ 12 h 12"/>
                  <a:gd name="T6" fmla="*/ 0 w 11"/>
                  <a:gd name="T7" fmla="*/ 6 h 12"/>
                  <a:gd name="T8" fmla="*/ 5 w 11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12"/>
                  <a:gd name="T17" fmla="*/ 11 w 11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12">
                    <a:moveTo>
                      <a:pt x="5" y="0"/>
                    </a:moveTo>
                    <a:lnTo>
                      <a:pt x="11" y="6"/>
                    </a:lnTo>
                    <a:lnTo>
                      <a:pt x="5" y="12"/>
                    </a:lnTo>
                    <a:lnTo>
                      <a:pt x="0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55" name="Freeform 183"/>
              <p:cNvSpPr>
                <a:spLocks/>
              </p:cNvSpPr>
              <p:nvPr/>
            </p:nvSpPr>
            <p:spPr bwMode="auto">
              <a:xfrm rot="5400000">
                <a:off x="2935" y="2310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56" name="Freeform 184"/>
              <p:cNvSpPr>
                <a:spLocks/>
              </p:cNvSpPr>
              <p:nvPr/>
            </p:nvSpPr>
            <p:spPr bwMode="auto">
              <a:xfrm rot="5400000">
                <a:off x="2923" y="2316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57" name="Freeform 185"/>
              <p:cNvSpPr>
                <a:spLocks/>
              </p:cNvSpPr>
              <p:nvPr/>
            </p:nvSpPr>
            <p:spPr bwMode="auto">
              <a:xfrm rot="5400000">
                <a:off x="2923" y="2322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58" name="Freeform 186"/>
              <p:cNvSpPr>
                <a:spLocks/>
              </p:cNvSpPr>
              <p:nvPr/>
            </p:nvSpPr>
            <p:spPr bwMode="auto">
              <a:xfrm rot="5400000">
                <a:off x="2911" y="2328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59" name="Freeform 187"/>
              <p:cNvSpPr>
                <a:spLocks/>
              </p:cNvSpPr>
              <p:nvPr/>
            </p:nvSpPr>
            <p:spPr bwMode="auto">
              <a:xfrm rot="5400000">
                <a:off x="2905" y="2333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60" name="Freeform 188"/>
              <p:cNvSpPr>
                <a:spLocks/>
              </p:cNvSpPr>
              <p:nvPr/>
            </p:nvSpPr>
            <p:spPr bwMode="auto">
              <a:xfrm rot="5400000">
                <a:off x="2890" y="2343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9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61" name="Freeform 189"/>
              <p:cNvSpPr>
                <a:spLocks/>
              </p:cNvSpPr>
              <p:nvPr/>
            </p:nvSpPr>
            <p:spPr bwMode="auto">
              <a:xfrm rot="5400000">
                <a:off x="2889" y="2346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9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62" name="Freeform 190"/>
              <p:cNvSpPr>
                <a:spLocks/>
              </p:cNvSpPr>
              <p:nvPr/>
            </p:nvSpPr>
            <p:spPr bwMode="auto">
              <a:xfrm rot="5400000">
                <a:off x="2882" y="2351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63" name="Freeform 191"/>
              <p:cNvSpPr>
                <a:spLocks/>
              </p:cNvSpPr>
              <p:nvPr/>
            </p:nvSpPr>
            <p:spPr bwMode="auto">
              <a:xfrm rot="5400000">
                <a:off x="2869" y="2358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64" name="Freeform 192"/>
              <p:cNvSpPr>
                <a:spLocks/>
              </p:cNvSpPr>
              <p:nvPr/>
            </p:nvSpPr>
            <p:spPr bwMode="auto">
              <a:xfrm rot="5400000">
                <a:off x="2863" y="2364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65" name="Freeform 193"/>
              <p:cNvSpPr>
                <a:spLocks/>
              </p:cNvSpPr>
              <p:nvPr/>
            </p:nvSpPr>
            <p:spPr bwMode="auto">
              <a:xfrm rot="5400000">
                <a:off x="2851" y="2366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66" name="Freeform 194"/>
              <p:cNvSpPr>
                <a:spLocks/>
              </p:cNvSpPr>
              <p:nvPr/>
            </p:nvSpPr>
            <p:spPr bwMode="auto">
              <a:xfrm rot="5400000">
                <a:off x="2851" y="2376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67" name="Freeform 195"/>
              <p:cNvSpPr>
                <a:spLocks/>
              </p:cNvSpPr>
              <p:nvPr/>
            </p:nvSpPr>
            <p:spPr bwMode="auto">
              <a:xfrm rot="5400000">
                <a:off x="2845" y="2382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68" name="Freeform 196"/>
              <p:cNvSpPr>
                <a:spLocks/>
              </p:cNvSpPr>
              <p:nvPr/>
            </p:nvSpPr>
            <p:spPr bwMode="auto">
              <a:xfrm rot="5400000">
                <a:off x="2833" y="2388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69" name="Freeform 197"/>
              <p:cNvSpPr>
                <a:spLocks/>
              </p:cNvSpPr>
              <p:nvPr/>
            </p:nvSpPr>
            <p:spPr bwMode="auto">
              <a:xfrm rot="5400000">
                <a:off x="2832" y="2394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70" name="Freeform 198"/>
              <p:cNvSpPr>
                <a:spLocks/>
              </p:cNvSpPr>
              <p:nvPr/>
            </p:nvSpPr>
            <p:spPr bwMode="auto">
              <a:xfrm rot="5400000">
                <a:off x="2826" y="2400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71" name="Freeform 199"/>
              <p:cNvSpPr>
                <a:spLocks/>
              </p:cNvSpPr>
              <p:nvPr/>
            </p:nvSpPr>
            <p:spPr bwMode="auto">
              <a:xfrm rot="5400000">
                <a:off x="2815" y="2406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9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72" name="Freeform 200"/>
              <p:cNvSpPr>
                <a:spLocks/>
              </p:cNvSpPr>
              <p:nvPr/>
            </p:nvSpPr>
            <p:spPr bwMode="auto">
              <a:xfrm rot="5400000">
                <a:off x="2820" y="2412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73" name="Freeform 201"/>
              <p:cNvSpPr>
                <a:spLocks/>
              </p:cNvSpPr>
              <p:nvPr/>
            </p:nvSpPr>
            <p:spPr bwMode="auto">
              <a:xfrm rot="5400000">
                <a:off x="2803" y="2418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74" name="Freeform 202"/>
              <p:cNvSpPr>
                <a:spLocks/>
              </p:cNvSpPr>
              <p:nvPr/>
            </p:nvSpPr>
            <p:spPr bwMode="auto">
              <a:xfrm rot="5400000">
                <a:off x="2809" y="2424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9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75" name="Freeform 203"/>
              <p:cNvSpPr>
                <a:spLocks/>
              </p:cNvSpPr>
              <p:nvPr/>
            </p:nvSpPr>
            <p:spPr bwMode="auto">
              <a:xfrm rot="5400000">
                <a:off x="2786" y="2429"/>
                <a:ext cx="11" cy="12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76" name="Freeform 204"/>
              <p:cNvSpPr>
                <a:spLocks/>
              </p:cNvSpPr>
              <p:nvPr/>
            </p:nvSpPr>
            <p:spPr bwMode="auto">
              <a:xfrm rot="5400000">
                <a:off x="2779" y="2436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77" name="Freeform 205"/>
              <p:cNvSpPr>
                <a:spLocks/>
              </p:cNvSpPr>
              <p:nvPr/>
            </p:nvSpPr>
            <p:spPr bwMode="auto">
              <a:xfrm rot="5400000">
                <a:off x="2754" y="2442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6 h 12"/>
                  <a:gd name="T4" fmla="*/ 6 w 12"/>
                  <a:gd name="T5" fmla="*/ 12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78" name="Freeform 206"/>
              <p:cNvSpPr>
                <a:spLocks/>
              </p:cNvSpPr>
              <p:nvPr/>
            </p:nvSpPr>
            <p:spPr bwMode="auto">
              <a:xfrm rot="5400000">
                <a:off x="2731" y="2448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6 h 12"/>
                  <a:gd name="T4" fmla="*/ 6 w 12"/>
                  <a:gd name="T5" fmla="*/ 9 h 12"/>
                  <a:gd name="T6" fmla="*/ 0 w 12"/>
                  <a:gd name="T7" fmla="*/ 6 h 12"/>
                  <a:gd name="T8" fmla="*/ 6 w 1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grpSp>
            <p:nvGrpSpPr>
              <p:cNvPr id="118979" name="Group 207"/>
              <p:cNvGrpSpPr>
                <a:grpSpLocks/>
              </p:cNvGrpSpPr>
              <p:nvPr/>
            </p:nvGrpSpPr>
            <p:grpSpPr bwMode="auto">
              <a:xfrm rot="5400000">
                <a:off x="1805" y="1912"/>
                <a:ext cx="1419" cy="456"/>
                <a:chOff x="1781" y="2004"/>
                <a:chExt cx="1419" cy="456"/>
              </a:xfrm>
            </p:grpSpPr>
            <p:sp>
              <p:nvSpPr>
                <p:cNvPr id="119151" name="Freeform 208"/>
                <p:cNvSpPr>
                  <a:spLocks/>
                </p:cNvSpPr>
                <p:nvPr/>
              </p:nvSpPr>
              <p:spPr bwMode="auto">
                <a:xfrm>
                  <a:off x="2804" y="2004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52" name="Freeform 209"/>
                <p:cNvSpPr>
                  <a:spLocks/>
                </p:cNvSpPr>
                <p:nvPr/>
              </p:nvSpPr>
              <p:spPr bwMode="auto">
                <a:xfrm>
                  <a:off x="2811" y="2022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53" name="Freeform 210"/>
                <p:cNvSpPr>
                  <a:spLocks/>
                </p:cNvSpPr>
                <p:nvPr/>
              </p:nvSpPr>
              <p:spPr bwMode="auto">
                <a:xfrm>
                  <a:off x="2817" y="2016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54" name="Freeform 211"/>
                <p:cNvSpPr>
                  <a:spLocks/>
                </p:cNvSpPr>
                <p:nvPr/>
              </p:nvSpPr>
              <p:spPr bwMode="auto">
                <a:xfrm>
                  <a:off x="2822" y="202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55" name="Freeform 212"/>
                <p:cNvSpPr>
                  <a:spLocks/>
                </p:cNvSpPr>
                <p:nvPr/>
              </p:nvSpPr>
              <p:spPr bwMode="auto">
                <a:xfrm>
                  <a:off x="2829" y="2035"/>
                  <a:ext cx="11" cy="11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6 h 12"/>
                    <a:gd name="T4" fmla="*/ 6 w 12"/>
                    <a:gd name="T5" fmla="*/ 9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56" name="Freeform 213"/>
                <p:cNvSpPr>
                  <a:spLocks/>
                </p:cNvSpPr>
                <p:nvPr/>
              </p:nvSpPr>
              <p:spPr bwMode="auto">
                <a:xfrm>
                  <a:off x="2835" y="205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57" name="Freeform 214"/>
                <p:cNvSpPr>
                  <a:spLocks/>
                </p:cNvSpPr>
                <p:nvPr/>
              </p:nvSpPr>
              <p:spPr bwMode="auto">
                <a:xfrm>
                  <a:off x="2840" y="2041"/>
                  <a:ext cx="12" cy="11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9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58" name="Freeform 215"/>
                <p:cNvSpPr>
                  <a:spLocks/>
                </p:cNvSpPr>
                <p:nvPr/>
              </p:nvSpPr>
              <p:spPr bwMode="auto">
                <a:xfrm>
                  <a:off x="2847" y="2046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59" name="Freeform 216"/>
                <p:cNvSpPr>
                  <a:spLocks/>
                </p:cNvSpPr>
                <p:nvPr/>
              </p:nvSpPr>
              <p:spPr bwMode="auto">
                <a:xfrm>
                  <a:off x="2853" y="205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60" name="Freeform 217"/>
                <p:cNvSpPr>
                  <a:spLocks/>
                </p:cNvSpPr>
                <p:nvPr/>
              </p:nvSpPr>
              <p:spPr bwMode="auto">
                <a:xfrm>
                  <a:off x="2859" y="2064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61" name="Freeform 218"/>
                <p:cNvSpPr>
                  <a:spLocks/>
                </p:cNvSpPr>
                <p:nvPr/>
              </p:nvSpPr>
              <p:spPr bwMode="auto">
                <a:xfrm>
                  <a:off x="2865" y="2070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62" name="Freeform 219"/>
                <p:cNvSpPr>
                  <a:spLocks/>
                </p:cNvSpPr>
                <p:nvPr/>
              </p:nvSpPr>
              <p:spPr bwMode="auto">
                <a:xfrm>
                  <a:off x="2871" y="2076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63" name="Freeform 220"/>
                <p:cNvSpPr>
                  <a:spLocks/>
                </p:cNvSpPr>
                <p:nvPr/>
              </p:nvSpPr>
              <p:spPr bwMode="auto">
                <a:xfrm>
                  <a:off x="2877" y="2088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64" name="Freeform 221"/>
                <p:cNvSpPr>
                  <a:spLocks/>
                </p:cNvSpPr>
                <p:nvPr/>
              </p:nvSpPr>
              <p:spPr bwMode="auto">
                <a:xfrm>
                  <a:off x="2883" y="2094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65" name="Freeform 222"/>
                <p:cNvSpPr>
                  <a:spLocks/>
                </p:cNvSpPr>
                <p:nvPr/>
              </p:nvSpPr>
              <p:spPr bwMode="auto">
                <a:xfrm>
                  <a:off x="2889" y="2094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66" name="Freeform 223"/>
                <p:cNvSpPr>
                  <a:spLocks/>
                </p:cNvSpPr>
                <p:nvPr/>
              </p:nvSpPr>
              <p:spPr bwMode="auto">
                <a:xfrm>
                  <a:off x="2889" y="2113"/>
                  <a:ext cx="11" cy="11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6 h 12"/>
                    <a:gd name="T4" fmla="*/ 6 w 12"/>
                    <a:gd name="T5" fmla="*/ 9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67" name="Freeform 224"/>
                <p:cNvSpPr>
                  <a:spLocks/>
                </p:cNvSpPr>
                <p:nvPr/>
              </p:nvSpPr>
              <p:spPr bwMode="auto">
                <a:xfrm>
                  <a:off x="2895" y="2119"/>
                  <a:ext cx="12" cy="11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9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68" name="Freeform 225"/>
                <p:cNvSpPr>
                  <a:spLocks/>
                </p:cNvSpPr>
                <p:nvPr/>
              </p:nvSpPr>
              <p:spPr bwMode="auto">
                <a:xfrm>
                  <a:off x="2900" y="2130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69" name="Freeform 226"/>
                <p:cNvSpPr>
                  <a:spLocks/>
                </p:cNvSpPr>
                <p:nvPr/>
              </p:nvSpPr>
              <p:spPr bwMode="auto">
                <a:xfrm>
                  <a:off x="2907" y="2119"/>
                  <a:ext cx="11" cy="11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6 h 12"/>
                    <a:gd name="T4" fmla="*/ 6 w 12"/>
                    <a:gd name="T5" fmla="*/ 9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70" name="Freeform 227"/>
                <p:cNvSpPr>
                  <a:spLocks/>
                </p:cNvSpPr>
                <p:nvPr/>
              </p:nvSpPr>
              <p:spPr bwMode="auto">
                <a:xfrm>
                  <a:off x="2913" y="2124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71" name="Freeform 228"/>
                <p:cNvSpPr>
                  <a:spLocks/>
                </p:cNvSpPr>
                <p:nvPr/>
              </p:nvSpPr>
              <p:spPr bwMode="auto">
                <a:xfrm>
                  <a:off x="2918" y="2130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72" name="Freeform 229"/>
                <p:cNvSpPr>
                  <a:spLocks/>
                </p:cNvSpPr>
                <p:nvPr/>
              </p:nvSpPr>
              <p:spPr bwMode="auto">
                <a:xfrm>
                  <a:off x="2925" y="2136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73" name="Freeform 230"/>
                <p:cNvSpPr>
                  <a:spLocks/>
                </p:cNvSpPr>
                <p:nvPr/>
              </p:nvSpPr>
              <p:spPr bwMode="auto">
                <a:xfrm>
                  <a:off x="2931" y="2136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74" name="Freeform 231"/>
                <p:cNvSpPr>
                  <a:spLocks/>
                </p:cNvSpPr>
                <p:nvPr/>
              </p:nvSpPr>
              <p:spPr bwMode="auto">
                <a:xfrm>
                  <a:off x="2936" y="2148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75" name="Freeform 232"/>
                <p:cNvSpPr>
                  <a:spLocks/>
                </p:cNvSpPr>
                <p:nvPr/>
              </p:nvSpPr>
              <p:spPr bwMode="auto">
                <a:xfrm>
                  <a:off x="2943" y="2160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76" name="Freeform 233"/>
                <p:cNvSpPr>
                  <a:spLocks/>
                </p:cNvSpPr>
                <p:nvPr/>
              </p:nvSpPr>
              <p:spPr bwMode="auto">
                <a:xfrm>
                  <a:off x="2949" y="2166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77" name="Freeform 234"/>
                <p:cNvSpPr>
                  <a:spLocks/>
                </p:cNvSpPr>
                <p:nvPr/>
              </p:nvSpPr>
              <p:spPr bwMode="auto">
                <a:xfrm>
                  <a:off x="2954" y="2166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78" name="Freeform 235"/>
                <p:cNvSpPr>
                  <a:spLocks/>
                </p:cNvSpPr>
                <p:nvPr/>
              </p:nvSpPr>
              <p:spPr bwMode="auto">
                <a:xfrm>
                  <a:off x="2961" y="2178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79" name="Freeform 236"/>
                <p:cNvSpPr>
                  <a:spLocks/>
                </p:cNvSpPr>
                <p:nvPr/>
              </p:nvSpPr>
              <p:spPr bwMode="auto">
                <a:xfrm>
                  <a:off x="2967" y="2191"/>
                  <a:ext cx="12" cy="11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9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80" name="Freeform 237"/>
                <p:cNvSpPr>
                  <a:spLocks/>
                </p:cNvSpPr>
                <p:nvPr/>
              </p:nvSpPr>
              <p:spPr bwMode="auto">
                <a:xfrm>
                  <a:off x="2973" y="2185"/>
                  <a:ext cx="12" cy="11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9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81" name="Freeform 238"/>
                <p:cNvSpPr>
                  <a:spLocks/>
                </p:cNvSpPr>
                <p:nvPr/>
              </p:nvSpPr>
              <p:spPr bwMode="auto">
                <a:xfrm>
                  <a:off x="2979" y="2196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82" name="Freeform 239"/>
                <p:cNvSpPr>
                  <a:spLocks/>
                </p:cNvSpPr>
                <p:nvPr/>
              </p:nvSpPr>
              <p:spPr bwMode="auto">
                <a:xfrm>
                  <a:off x="2985" y="2214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83" name="Freeform 240"/>
                <p:cNvSpPr>
                  <a:spLocks/>
                </p:cNvSpPr>
                <p:nvPr/>
              </p:nvSpPr>
              <p:spPr bwMode="auto">
                <a:xfrm>
                  <a:off x="2991" y="2214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84" name="Freeform 241"/>
                <p:cNvSpPr>
                  <a:spLocks/>
                </p:cNvSpPr>
                <p:nvPr/>
              </p:nvSpPr>
              <p:spPr bwMode="auto">
                <a:xfrm>
                  <a:off x="2997" y="2220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85" name="Freeform 242"/>
                <p:cNvSpPr>
                  <a:spLocks/>
                </p:cNvSpPr>
                <p:nvPr/>
              </p:nvSpPr>
              <p:spPr bwMode="auto">
                <a:xfrm>
                  <a:off x="3003" y="2220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86" name="Freeform 243"/>
                <p:cNvSpPr>
                  <a:spLocks/>
                </p:cNvSpPr>
                <p:nvPr/>
              </p:nvSpPr>
              <p:spPr bwMode="auto">
                <a:xfrm>
                  <a:off x="3009" y="2220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87" name="Freeform 244"/>
                <p:cNvSpPr>
                  <a:spLocks/>
                </p:cNvSpPr>
                <p:nvPr/>
              </p:nvSpPr>
              <p:spPr bwMode="auto">
                <a:xfrm>
                  <a:off x="3014" y="2226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88" name="Freeform 245"/>
                <p:cNvSpPr>
                  <a:spLocks/>
                </p:cNvSpPr>
                <p:nvPr/>
              </p:nvSpPr>
              <p:spPr bwMode="auto">
                <a:xfrm>
                  <a:off x="3021" y="2232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89" name="Freeform 246"/>
                <p:cNvSpPr>
                  <a:spLocks/>
                </p:cNvSpPr>
                <p:nvPr/>
              </p:nvSpPr>
              <p:spPr bwMode="auto">
                <a:xfrm>
                  <a:off x="3027" y="223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90" name="Freeform 247"/>
                <p:cNvSpPr>
                  <a:spLocks/>
                </p:cNvSpPr>
                <p:nvPr/>
              </p:nvSpPr>
              <p:spPr bwMode="auto">
                <a:xfrm>
                  <a:off x="3032" y="2244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91" name="Freeform 248"/>
                <p:cNvSpPr>
                  <a:spLocks/>
                </p:cNvSpPr>
                <p:nvPr/>
              </p:nvSpPr>
              <p:spPr bwMode="auto">
                <a:xfrm>
                  <a:off x="3039" y="2244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92" name="Freeform 249"/>
                <p:cNvSpPr>
                  <a:spLocks/>
                </p:cNvSpPr>
                <p:nvPr/>
              </p:nvSpPr>
              <p:spPr bwMode="auto">
                <a:xfrm>
                  <a:off x="3045" y="2238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93" name="Freeform 250"/>
                <p:cNvSpPr>
                  <a:spLocks/>
                </p:cNvSpPr>
                <p:nvPr/>
              </p:nvSpPr>
              <p:spPr bwMode="auto">
                <a:xfrm>
                  <a:off x="3050" y="2256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94" name="Freeform 251"/>
                <p:cNvSpPr>
                  <a:spLocks/>
                </p:cNvSpPr>
                <p:nvPr/>
              </p:nvSpPr>
              <p:spPr bwMode="auto">
                <a:xfrm>
                  <a:off x="3057" y="2244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95" name="Freeform 252"/>
                <p:cNvSpPr>
                  <a:spLocks/>
                </p:cNvSpPr>
                <p:nvPr/>
              </p:nvSpPr>
              <p:spPr bwMode="auto">
                <a:xfrm>
                  <a:off x="3063" y="2256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96" name="Freeform 253"/>
                <p:cNvSpPr>
                  <a:spLocks/>
                </p:cNvSpPr>
                <p:nvPr/>
              </p:nvSpPr>
              <p:spPr bwMode="auto">
                <a:xfrm>
                  <a:off x="3069" y="2256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97" name="Freeform 254"/>
                <p:cNvSpPr>
                  <a:spLocks/>
                </p:cNvSpPr>
                <p:nvPr/>
              </p:nvSpPr>
              <p:spPr bwMode="auto">
                <a:xfrm>
                  <a:off x="3075" y="2269"/>
                  <a:ext cx="11" cy="11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6 h 12"/>
                    <a:gd name="T4" fmla="*/ 6 w 12"/>
                    <a:gd name="T5" fmla="*/ 9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98" name="Freeform 255"/>
                <p:cNvSpPr>
                  <a:spLocks/>
                </p:cNvSpPr>
                <p:nvPr/>
              </p:nvSpPr>
              <p:spPr bwMode="auto">
                <a:xfrm>
                  <a:off x="3081" y="2269"/>
                  <a:ext cx="12" cy="11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9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199" name="Freeform 256"/>
                <p:cNvSpPr>
                  <a:spLocks/>
                </p:cNvSpPr>
                <p:nvPr/>
              </p:nvSpPr>
              <p:spPr bwMode="auto">
                <a:xfrm>
                  <a:off x="3087" y="2274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00" name="Freeform 257"/>
                <p:cNvSpPr>
                  <a:spLocks/>
                </p:cNvSpPr>
                <p:nvPr/>
              </p:nvSpPr>
              <p:spPr bwMode="auto">
                <a:xfrm>
                  <a:off x="3093" y="2280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01" name="Freeform 258"/>
                <p:cNvSpPr>
                  <a:spLocks/>
                </p:cNvSpPr>
                <p:nvPr/>
              </p:nvSpPr>
              <p:spPr bwMode="auto">
                <a:xfrm>
                  <a:off x="3099" y="2274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02" name="Freeform 259"/>
                <p:cNvSpPr>
                  <a:spLocks/>
                </p:cNvSpPr>
                <p:nvPr/>
              </p:nvSpPr>
              <p:spPr bwMode="auto">
                <a:xfrm>
                  <a:off x="3105" y="2269"/>
                  <a:ext cx="12" cy="11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9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03" name="Freeform 260"/>
                <p:cNvSpPr>
                  <a:spLocks/>
                </p:cNvSpPr>
                <p:nvPr/>
              </p:nvSpPr>
              <p:spPr bwMode="auto">
                <a:xfrm>
                  <a:off x="3110" y="2298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04" name="Freeform 261"/>
                <p:cNvSpPr>
                  <a:spLocks/>
                </p:cNvSpPr>
                <p:nvPr/>
              </p:nvSpPr>
              <p:spPr bwMode="auto">
                <a:xfrm>
                  <a:off x="3117" y="2292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05" name="Freeform 262"/>
                <p:cNvSpPr>
                  <a:spLocks/>
                </p:cNvSpPr>
                <p:nvPr/>
              </p:nvSpPr>
              <p:spPr bwMode="auto">
                <a:xfrm>
                  <a:off x="3123" y="2292"/>
                  <a:ext cx="11" cy="12"/>
                </a:xfrm>
                <a:custGeom>
                  <a:avLst/>
                  <a:gdLst>
                    <a:gd name="T0" fmla="*/ 6 w 11"/>
                    <a:gd name="T1" fmla="*/ 0 h 12"/>
                    <a:gd name="T2" fmla="*/ 11 w 11"/>
                    <a:gd name="T3" fmla="*/ 6 h 12"/>
                    <a:gd name="T4" fmla="*/ 6 w 11"/>
                    <a:gd name="T5" fmla="*/ 12 h 12"/>
                    <a:gd name="T6" fmla="*/ 0 w 11"/>
                    <a:gd name="T7" fmla="*/ 6 h 12"/>
                    <a:gd name="T8" fmla="*/ 6 w 11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12"/>
                    <a:gd name="T17" fmla="*/ 11 w 11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12">
                      <a:moveTo>
                        <a:pt x="6" y="0"/>
                      </a:moveTo>
                      <a:lnTo>
                        <a:pt x="11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06" name="Freeform 263"/>
                <p:cNvSpPr>
                  <a:spLocks/>
                </p:cNvSpPr>
                <p:nvPr/>
              </p:nvSpPr>
              <p:spPr bwMode="auto">
                <a:xfrm>
                  <a:off x="3128" y="2292"/>
                  <a:ext cx="11" cy="12"/>
                </a:xfrm>
                <a:custGeom>
                  <a:avLst/>
                  <a:gdLst>
                    <a:gd name="T0" fmla="*/ 5 w 11"/>
                    <a:gd name="T1" fmla="*/ 0 h 12"/>
                    <a:gd name="T2" fmla="*/ 11 w 11"/>
                    <a:gd name="T3" fmla="*/ 6 h 12"/>
                    <a:gd name="T4" fmla="*/ 5 w 11"/>
                    <a:gd name="T5" fmla="*/ 12 h 12"/>
                    <a:gd name="T6" fmla="*/ 0 w 11"/>
                    <a:gd name="T7" fmla="*/ 6 h 12"/>
                    <a:gd name="T8" fmla="*/ 5 w 11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12"/>
                    <a:gd name="T17" fmla="*/ 11 w 11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12">
                      <a:moveTo>
                        <a:pt x="5" y="0"/>
                      </a:moveTo>
                      <a:lnTo>
                        <a:pt x="11" y="6"/>
                      </a:lnTo>
                      <a:lnTo>
                        <a:pt x="5" y="12"/>
                      </a:lnTo>
                      <a:lnTo>
                        <a:pt x="0" y="6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07" name="Freeform 264"/>
                <p:cNvSpPr>
                  <a:spLocks/>
                </p:cNvSpPr>
                <p:nvPr/>
              </p:nvSpPr>
              <p:spPr bwMode="auto">
                <a:xfrm>
                  <a:off x="3134" y="2286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08" name="Freeform 265"/>
                <p:cNvSpPr>
                  <a:spLocks/>
                </p:cNvSpPr>
                <p:nvPr/>
              </p:nvSpPr>
              <p:spPr bwMode="auto">
                <a:xfrm>
                  <a:off x="3140" y="2304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09" name="Freeform 266"/>
                <p:cNvSpPr>
                  <a:spLocks/>
                </p:cNvSpPr>
                <p:nvPr/>
              </p:nvSpPr>
              <p:spPr bwMode="auto">
                <a:xfrm>
                  <a:off x="3146" y="2304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10" name="Freeform 267"/>
                <p:cNvSpPr>
                  <a:spLocks/>
                </p:cNvSpPr>
                <p:nvPr/>
              </p:nvSpPr>
              <p:spPr bwMode="auto">
                <a:xfrm>
                  <a:off x="3151" y="2304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11" name="Freeform 268"/>
                <p:cNvSpPr>
                  <a:spLocks/>
                </p:cNvSpPr>
                <p:nvPr/>
              </p:nvSpPr>
              <p:spPr bwMode="auto">
                <a:xfrm>
                  <a:off x="3158" y="2316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12" name="Freeform 269"/>
                <p:cNvSpPr>
                  <a:spLocks/>
                </p:cNvSpPr>
                <p:nvPr/>
              </p:nvSpPr>
              <p:spPr bwMode="auto">
                <a:xfrm>
                  <a:off x="3164" y="2316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13" name="Freeform 270"/>
                <p:cNvSpPr>
                  <a:spLocks/>
                </p:cNvSpPr>
                <p:nvPr/>
              </p:nvSpPr>
              <p:spPr bwMode="auto">
                <a:xfrm>
                  <a:off x="3169" y="2304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14" name="Freeform 271"/>
                <p:cNvSpPr>
                  <a:spLocks/>
                </p:cNvSpPr>
                <p:nvPr/>
              </p:nvSpPr>
              <p:spPr bwMode="auto">
                <a:xfrm>
                  <a:off x="3176" y="2316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15" name="Freeform 272"/>
                <p:cNvSpPr>
                  <a:spLocks/>
                </p:cNvSpPr>
                <p:nvPr/>
              </p:nvSpPr>
              <p:spPr bwMode="auto">
                <a:xfrm>
                  <a:off x="3182" y="232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16" name="Freeform 273"/>
                <p:cNvSpPr>
                  <a:spLocks/>
                </p:cNvSpPr>
                <p:nvPr/>
              </p:nvSpPr>
              <p:spPr bwMode="auto">
                <a:xfrm>
                  <a:off x="3187" y="232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6 h 12"/>
                    <a:gd name="T4" fmla="*/ 6 w 12"/>
                    <a:gd name="T5" fmla="*/ 12 h 12"/>
                    <a:gd name="T6" fmla="*/ 0 w 12"/>
                    <a:gd name="T7" fmla="*/ 6 h 12"/>
                    <a:gd name="T8" fmla="*/ 6 w 1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6" y="0"/>
                      </a:move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17" name="Freeform 274"/>
                <p:cNvSpPr>
                  <a:spLocks/>
                </p:cNvSpPr>
                <p:nvPr/>
              </p:nvSpPr>
              <p:spPr bwMode="auto">
                <a:xfrm>
                  <a:off x="1781" y="2191"/>
                  <a:ext cx="12" cy="11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18" name="Freeform 275"/>
                <p:cNvSpPr>
                  <a:spLocks/>
                </p:cNvSpPr>
                <p:nvPr/>
              </p:nvSpPr>
              <p:spPr bwMode="auto">
                <a:xfrm>
                  <a:off x="1786" y="2191"/>
                  <a:ext cx="12" cy="11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19" name="Freeform 276"/>
                <p:cNvSpPr>
                  <a:spLocks/>
                </p:cNvSpPr>
                <p:nvPr/>
              </p:nvSpPr>
              <p:spPr bwMode="auto">
                <a:xfrm>
                  <a:off x="1793" y="2191"/>
                  <a:ext cx="11" cy="11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20" name="Freeform 277"/>
                <p:cNvSpPr>
                  <a:spLocks/>
                </p:cNvSpPr>
                <p:nvPr/>
              </p:nvSpPr>
              <p:spPr bwMode="auto">
                <a:xfrm>
                  <a:off x="1799" y="2191"/>
                  <a:ext cx="12" cy="11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21" name="Freeform 278"/>
                <p:cNvSpPr>
                  <a:spLocks/>
                </p:cNvSpPr>
                <p:nvPr/>
              </p:nvSpPr>
              <p:spPr bwMode="auto">
                <a:xfrm>
                  <a:off x="1804" y="2191"/>
                  <a:ext cx="12" cy="11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22" name="Freeform 279"/>
                <p:cNvSpPr>
                  <a:spLocks/>
                </p:cNvSpPr>
                <p:nvPr/>
              </p:nvSpPr>
              <p:spPr bwMode="auto">
                <a:xfrm>
                  <a:off x="1811" y="2191"/>
                  <a:ext cx="11" cy="11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23" name="Freeform 280"/>
                <p:cNvSpPr>
                  <a:spLocks/>
                </p:cNvSpPr>
                <p:nvPr/>
              </p:nvSpPr>
              <p:spPr bwMode="auto">
                <a:xfrm>
                  <a:off x="1817" y="2191"/>
                  <a:ext cx="12" cy="11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24" name="Freeform 281"/>
                <p:cNvSpPr>
                  <a:spLocks/>
                </p:cNvSpPr>
                <p:nvPr/>
              </p:nvSpPr>
              <p:spPr bwMode="auto">
                <a:xfrm>
                  <a:off x="1822" y="2191"/>
                  <a:ext cx="12" cy="11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25" name="Freeform 282"/>
                <p:cNvSpPr>
                  <a:spLocks/>
                </p:cNvSpPr>
                <p:nvPr/>
              </p:nvSpPr>
              <p:spPr bwMode="auto">
                <a:xfrm>
                  <a:off x="1822" y="2191"/>
                  <a:ext cx="12" cy="11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26" name="Freeform 283"/>
                <p:cNvSpPr>
                  <a:spLocks/>
                </p:cNvSpPr>
                <p:nvPr/>
              </p:nvSpPr>
              <p:spPr bwMode="auto">
                <a:xfrm>
                  <a:off x="1829" y="2191"/>
                  <a:ext cx="11" cy="11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27" name="Freeform 284"/>
                <p:cNvSpPr>
                  <a:spLocks/>
                </p:cNvSpPr>
                <p:nvPr/>
              </p:nvSpPr>
              <p:spPr bwMode="auto">
                <a:xfrm>
                  <a:off x="1835" y="2191"/>
                  <a:ext cx="11" cy="11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28" name="Freeform 285"/>
                <p:cNvSpPr>
                  <a:spLocks/>
                </p:cNvSpPr>
                <p:nvPr/>
              </p:nvSpPr>
              <p:spPr bwMode="auto">
                <a:xfrm>
                  <a:off x="1841" y="2191"/>
                  <a:ext cx="12" cy="11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29" name="Freeform 286"/>
                <p:cNvSpPr>
                  <a:spLocks/>
                </p:cNvSpPr>
                <p:nvPr/>
              </p:nvSpPr>
              <p:spPr bwMode="auto">
                <a:xfrm>
                  <a:off x="1845" y="2191"/>
                  <a:ext cx="12" cy="11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30" name="Freeform 287"/>
                <p:cNvSpPr>
                  <a:spLocks/>
                </p:cNvSpPr>
                <p:nvPr/>
              </p:nvSpPr>
              <p:spPr bwMode="auto">
                <a:xfrm>
                  <a:off x="1853" y="2191"/>
                  <a:ext cx="11" cy="11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31" name="Freeform 288"/>
                <p:cNvSpPr>
                  <a:spLocks/>
                </p:cNvSpPr>
                <p:nvPr/>
              </p:nvSpPr>
              <p:spPr bwMode="auto">
                <a:xfrm>
                  <a:off x="1859" y="2191"/>
                  <a:ext cx="12" cy="11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32" name="Freeform 289"/>
                <p:cNvSpPr>
                  <a:spLocks/>
                </p:cNvSpPr>
                <p:nvPr/>
              </p:nvSpPr>
              <p:spPr bwMode="auto">
                <a:xfrm>
                  <a:off x="1863" y="2191"/>
                  <a:ext cx="12" cy="11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33" name="Freeform 290"/>
                <p:cNvSpPr>
                  <a:spLocks/>
                </p:cNvSpPr>
                <p:nvPr/>
              </p:nvSpPr>
              <p:spPr bwMode="auto">
                <a:xfrm>
                  <a:off x="1871" y="2191"/>
                  <a:ext cx="11" cy="11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34" name="Freeform 291"/>
                <p:cNvSpPr>
                  <a:spLocks/>
                </p:cNvSpPr>
                <p:nvPr/>
              </p:nvSpPr>
              <p:spPr bwMode="auto">
                <a:xfrm>
                  <a:off x="1877" y="2191"/>
                  <a:ext cx="12" cy="11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35" name="Freeform 292"/>
                <p:cNvSpPr>
                  <a:spLocks/>
                </p:cNvSpPr>
                <p:nvPr/>
              </p:nvSpPr>
              <p:spPr bwMode="auto">
                <a:xfrm>
                  <a:off x="1882" y="2191"/>
                  <a:ext cx="12" cy="11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36" name="Freeform 293"/>
                <p:cNvSpPr>
                  <a:spLocks/>
                </p:cNvSpPr>
                <p:nvPr/>
              </p:nvSpPr>
              <p:spPr bwMode="auto">
                <a:xfrm>
                  <a:off x="1889" y="2191"/>
                  <a:ext cx="11" cy="11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37" name="Freeform 294"/>
                <p:cNvSpPr>
                  <a:spLocks/>
                </p:cNvSpPr>
                <p:nvPr/>
              </p:nvSpPr>
              <p:spPr bwMode="auto">
                <a:xfrm>
                  <a:off x="1895" y="2191"/>
                  <a:ext cx="12" cy="11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38" name="Freeform 295"/>
                <p:cNvSpPr>
                  <a:spLocks/>
                </p:cNvSpPr>
                <p:nvPr/>
              </p:nvSpPr>
              <p:spPr bwMode="auto">
                <a:xfrm>
                  <a:off x="1900" y="2191"/>
                  <a:ext cx="12" cy="11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39" name="Freeform 296"/>
                <p:cNvSpPr>
                  <a:spLocks/>
                </p:cNvSpPr>
                <p:nvPr/>
              </p:nvSpPr>
              <p:spPr bwMode="auto">
                <a:xfrm>
                  <a:off x="1907" y="2191"/>
                  <a:ext cx="11" cy="11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40" name="Freeform 297"/>
                <p:cNvSpPr>
                  <a:spLocks/>
                </p:cNvSpPr>
                <p:nvPr/>
              </p:nvSpPr>
              <p:spPr bwMode="auto">
                <a:xfrm>
                  <a:off x="1913" y="2191"/>
                  <a:ext cx="12" cy="11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41" name="Freeform 298"/>
                <p:cNvSpPr>
                  <a:spLocks/>
                </p:cNvSpPr>
                <p:nvPr/>
              </p:nvSpPr>
              <p:spPr bwMode="auto">
                <a:xfrm>
                  <a:off x="1918" y="2191"/>
                  <a:ext cx="12" cy="11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42" name="Freeform 299"/>
                <p:cNvSpPr>
                  <a:spLocks/>
                </p:cNvSpPr>
                <p:nvPr/>
              </p:nvSpPr>
              <p:spPr bwMode="auto">
                <a:xfrm>
                  <a:off x="1925" y="2191"/>
                  <a:ext cx="11" cy="11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43" name="Freeform 300"/>
                <p:cNvSpPr>
                  <a:spLocks/>
                </p:cNvSpPr>
                <p:nvPr/>
              </p:nvSpPr>
              <p:spPr bwMode="auto">
                <a:xfrm>
                  <a:off x="1931" y="2191"/>
                  <a:ext cx="12" cy="11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44" name="Freeform 301"/>
                <p:cNvSpPr>
                  <a:spLocks/>
                </p:cNvSpPr>
                <p:nvPr/>
              </p:nvSpPr>
              <p:spPr bwMode="auto">
                <a:xfrm>
                  <a:off x="1936" y="2191"/>
                  <a:ext cx="12" cy="11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45" name="Freeform 302"/>
                <p:cNvSpPr>
                  <a:spLocks/>
                </p:cNvSpPr>
                <p:nvPr/>
              </p:nvSpPr>
              <p:spPr bwMode="auto">
                <a:xfrm>
                  <a:off x="1943" y="2191"/>
                  <a:ext cx="11" cy="11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46" name="Freeform 303"/>
                <p:cNvSpPr>
                  <a:spLocks/>
                </p:cNvSpPr>
                <p:nvPr/>
              </p:nvSpPr>
              <p:spPr bwMode="auto">
                <a:xfrm>
                  <a:off x="1949" y="2191"/>
                  <a:ext cx="11" cy="11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47" name="Freeform 304"/>
                <p:cNvSpPr>
                  <a:spLocks/>
                </p:cNvSpPr>
                <p:nvPr/>
              </p:nvSpPr>
              <p:spPr bwMode="auto">
                <a:xfrm>
                  <a:off x="1955" y="2191"/>
                  <a:ext cx="12" cy="11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48" name="Freeform 305"/>
                <p:cNvSpPr>
                  <a:spLocks/>
                </p:cNvSpPr>
                <p:nvPr/>
              </p:nvSpPr>
              <p:spPr bwMode="auto">
                <a:xfrm>
                  <a:off x="1959" y="2191"/>
                  <a:ext cx="12" cy="11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49" name="Freeform 306"/>
                <p:cNvSpPr>
                  <a:spLocks/>
                </p:cNvSpPr>
                <p:nvPr/>
              </p:nvSpPr>
              <p:spPr bwMode="auto">
                <a:xfrm>
                  <a:off x="1967" y="2191"/>
                  <a:ext cx="11" cy="11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50" name="Freeform 307"/>
                <p:cNvSpPr>
                  <a:spLocks/>
                </p:cNvSpPr>
                <p:nvPr/>
              </p:nvSpPr>
              <p:spPr bwMode="auto">
                <a:xfrm>
                  <a:off x="1973" y="2191"/>
                  <a:ext cx="12" cy="11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51" name="Freeform 308"/>
                <p:cNvSpPr>
                  <a:spLocks/>
                </p:cNvSpPr>
                <p:nvPr/>
              </p:nvSpPr>
              <p:spPr bwMode="auto">
                <a:xfrm>
                  <a:off x="1977" y="2191"/>
                  <a:ext cx="12" cy="11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52" name="Freeform 309"/>
                <p:cNvSpPr>
                  <a:spLocks/>
                </p:cNvSpPr>
                <p:nvPr/>
              </p:nvSpPr>
              <p:spPr bwMode="auto">
                <a:xfrm>
                  <a:off x="1985" y="2191"/>
                  <a:ext cx="11" cy="11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53" name="Freeform 310"/>
                <p:cNvSpPr>
                  <a:spLocks/>
                </p:cNvSpPr>
                <p:nvPr/>
              </p:nvSpPr>
              <p:spPr bwMode="auto">
                <a:xfrm>
                  <a:off x="1991" y="2191"/>
                  <a:ext cx="12" cy="11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54" name="Freeform 311"/>
                <p:cNvSpPr>
                  <a:spLocks/>
                </p:cNvSpPr>
                <p:nvPr/>
              </p:nvSpPr>
              <p:spPr bwMode="auto">
                <a:xfrm>
                  <a:off x="1996" y="2196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55" name="Freeform 312"/>
                <p:cNvSpPr>
                  <a:spLocks/>
                </p:cNvSpPr>
                <p:nvPr/>
              </p:nvSpPr>
              <p:spPr bwMode="auto">
                <a:xfrm>
                  <a:off x="2003" y="2202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56" name="Freeform 313"/>
                <p:cNvSpPr>
                  <a:spLocks/>
                </p:cNvSpPr>
                <p:nvPr/>
              </p:nvSpPr>
              <p:spPr bwMode="auto">
                <a:xfrm>
                  <a:off x="2009" y="2220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57" name="Freeform 314"/>
                <p:cNvSpPr>
                  <a:spLocks/>
                </p:cNvSpPr>
                <p:nvPr/>
              </p:nvSpPr>
              <p:spPr bwMode="auto">
                <a:xfrm>
                  <a:off x="2014" y="2250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58" name="Freeform 315"/>
                <p:cNvSpPr>
                  <a:spLocks/>
                </p:cNvSpPr>
                <p:nvPr/>
              </p:nvSpPr>
              <p:spPr bwMode="auto">
                <a:xfrm>
                  <a:off x="2021" y="2298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59" name="Freeform 316"/>
                <p:cNvSpPr>
                  <a:spLocks/>
                </p:cNvSpPr>
                <p:nvPr/>
              </p:nvSpPr>
              <p:spPr bwMode="auto">
                <a:xfrm>
                  <a:off x="2027" y="2341"/>
                  <a:ext cx="12" cy="11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60" name="Freeform 317"/>
                <p:cNvSpPr>
                  <a:spLocks/>
                </p:cNvSpPr>
                <p:nvPr/>
              </p:nvSpPr>
              <p:spPr bwMode="auto">
                <a:xfrm>
                  <a:off x="2032" y="238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61" name="Freeform 318"/>
                <p:cNvSpPr>
                  <a:spLocks/>
                </p:cNvSpPr>
                <p:nvPr/>
              </p:nvSpPr>
              <p:spPr bwMode="auto">
                <a:xfrm>
                  <a:off x="2039" y="2413"/>
                  <a:ext cx="11" cy="11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9 h 12"/>
                    <a:gd name="T4" fmla="*/ 0 w 12"/>
                    <a:gd name="T5" fmla="*/ 9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62" name="Freeform 319"/>
                <p:cNvSpPr>
                  <a:spLocks/>
                </p:cNvSpPr>
                <p:nvPr/>
              </p:nvSpPr>
              <p:spPr bwMode="auto">
                <a:xfrm>
                  <a:off x="2045" y="2436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63" name="Freeform 320"/>
                <p:cNvSpPr>
                  <a:spLocks/>
                </p:cNvSpPr>
                <p:nvPr/>
              </p:nvSpPr>
              <p:spPr bwMode="auto">
                <a:xfrm>
                  <a:off x="2051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64" name="Freeform 321"/>
                <p:cNvSpPr>
                  <a:spLocks/>
                </p:cNvSpPr>
                <p:nvPr/>
              </p:nvSpPr>
              <p:spPr bwMode="auto">
                <a:xfrm>
                  <a:off x="2055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65" name="Freeform 322"/>
                <p:cNvSpPr>
                  <a:spLocks/>
                </p:cNvSpPr>
                <p:nvPr/>
              </p:nvSpPr>
              <p:spPr bwMode="auto">
                <a:xfrm>
                  <a:off x="2063" y="2442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66" name="Freeform 323"/>
                <p:cNvSpPr>
                  <a:spLocks/>
                </p:cNvSpPr>
                <p:nvPr/>
              </p:nvSpPr>
              <p:spPr bwMode="auto">
                <a:xfrm>
                  <a:off x="2069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67" name="Freeform 324"/>
                <p:cNvSpPr>
                  <a:spLocks/>
                </p:cNvSpPr>
                <p:nvPr/>
              </p:nvSpPr>
              <p:spPr bwMode="auto">
                <a:xfrm>
                  <a:off x="2073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68" name="Freeform 325"/>
                <p:cNvSpPr>
                  <a:spLocks/>
                </p:cNvSpPr>
                <p:nvPr/>
              </p:nvSpPr>
              <p:spPr bwMode="auto">
                <a:xfrm>
                  <a:off x="2081" y="2442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69" name="Freeform 326"/>
                <p:cNvSpPr>
                  <a:spLocks/>
                </p:cNvSpPr>
                <p:nvPr/>
              </p:nvSpPr>
              <p:spPr bwMode="auto">
                <a:xfrm>
                  <a:off x="2087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70" name="Freeform 327"/>
                <p:cNvSpPr>
                  <a:spLocks/>
                </p:cNvSpPr>
                <p:nvPr/>
              </p:nvSpPr>
              <p:spPr bwMode="auto">
                <a:xfrm>
                  <a:off x="2092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71" name="Freeform 328"/>
                <p:cNvSpPr>
                  <a:spLocks/>
                </p:cNvSpPr>
                <p:nvPr/>
              </p:nvSpPr>
              <p:spPr bwMode="auto">
                <a:xfrm>
                  <a:off x="2099" y="2448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72" name="Freeform 329"/>
                <p:cNvSpPr>
                  <a:spLocks/>
                </p:cNvSpPr>
                <p:nvPr/>
              </p:nvSpPr>
              <p:spPr bwMode="auto">
                <a:xfrm>
                  <a:off x="2105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73" name="Freeform 330"/>
                <p:cNvSpPr>
                  <a:spLocks/>
                </p:cNvSpPr>
                <p:nvPr/>
              </p:nvSpPr>
              <p:spPr bwMode="auto">
                <a:xfrm>
                  <a:off x="2110" y="2448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74" name="Freeform 331"/>
                <p:cNvSpPr>
                  <a:spLocks/>
                </p:cNvSpPr>
                <p:nvPr/>
              </p:nvSpPr>
              <p:spPr bwMode="auto">
                <a:xfrm>
                  <a:off x="2117" y="2448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75" name="Freeform 332"/>
                <p:cNvSpPr>
                  <a:spLocks/>
                </p:cNvSpPr>
                <p:nvPr/>
              </p:nvSpPr>
              <p:spPr bwMode="auto">
                <a:xfrm>
                  <a:off x="2123" y="2448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76" name="Freeform 333"/>
                <p:cNvSpPr>
                  <a:spLocks/>
                </p:cNvSpPr>
                <p:nvPr/>
              </p:nvSpPr>
              <p:spPr bwMode="auto">
                <a:xfrm>
                  <a:off x="2128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77" name="Freeform 334"/>
                <p:cNvSpPr>
                  <a:spLocks/>
                </p:cNvSpPr>
                <p:nvPr/>
              </p:nvSpPr>
              <p:spPr bwMode="auto">
                <a:xfrm>
                  <a:off x="2135" y="2442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78" name="Freeform 335"/>
                <p:cNvSpPr>
                  <a:spLocks/>
                </p:cNvSpPr>
                <p:nvPr/>
              </p:nvSpPr>
              <p:spPr bwMode="auto">
                <a:xfrm>
                  <a:off x="2141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79" name="Freeform 336"/>
                <p:cNvSpPr>
                  <a:spLocks/>
                </p:cNvSpPr>
                <p:nvPr/>
              </p:nvSpPr>
              <p:spPr bwMode="auto">
                <a:xfrm>
                  <a:off x="2146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80" name="Freeform 337"/>
                <p:cNvSpPr>
                  <a:spLocks/>
                </p:cNvSpPr>
                <p:nvPr/>
              </p:nvSpPr>
              <p:spPr bwMode="auto">
                <a:xfrm>
                  <a:off x="2153" y="2442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81" name="Freeform 338"/>
                <p:cNvSpPr>
                  <a:spLocks/>
                </p:cNvSpPr>
                <p:nvPr/>
              </p:nvSpPr>
              <p:spPr bwMode="auto">
                <a:xfrm>
                  <a:off x="2159" y="2442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82" name="Freeform 339"/>
                <p:cNvSpPr>
                  <a:spLocks/>
                </p:cNvSpPr>
                <p:nvPr/>
              </p:nvSpPr>
              <p:spPr bwMode="auto">
                <a:xfrm>
                  <a:off x="2165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83" name="Freeform 340"/>
                <p:cNvSpPr>
                  <a:spLocks/>
                </p:cNvSpPr>
                <p:nvPr/>
              </p:nvSpPr>
              <p:spPr bwMode="auto">
                <a:xfrm>
                  <a:off x="2169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84" name="Freeform 341"/>
                <p:cNvSpPr>
                  <a:spLocks/>
                </p:cNvSpPr>
                <p:nvPr/>
              </p:nvSpPr>
              <p:spPr bwMode="auto">
                <a:xfrm>
                  <a:off x="2177" y="2442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85" name="Freeform 342"/>
                <p:cNvSpPr>
                  <a:spLocks/>
                </p:cNvSpPr>
                <p:nvPr/>
              </p:nvSpPr>
              <p:spPr bwMode="auto">
                <a:xfrm>
                  <a:off x="2177" y="2442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86" name="Freeform 343"/>
                <p:cNvSpPr>
                  <a:spLocks/>
                </p:cNvSpPr>
                <p:nvPr/>
              </p:nvSpPr>
              <p:spPr bwMode="auto">
                <a:xfrm>
                  <a:off x="2183" y="2442"/>
                  <a:ext cx="11" cy="12"/>
                </a:xfrm>
                <a:custGeom>
                  <a:avLst/>
                  <a:gdLst>
                    <a:gd name="T0" fmla="*/ 6 w 11"/>
                    <a:gd name="T1" fmla="*/ 0 h 12"/>
                    <a:gd name="T2" fmla="*/ 11 w 11"/>
                    <a:gd name="T3" fmla="*/ 12 h 12"/>
                    <a:gd name="T4" fmla="*/ 0 w 11"/>
                    <a:gd name="T5" fmla="*/ 12 h 12"/>
                    <a:gd name="T6" fmla="*/ 6 w 11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"/>
                    <a:gd name="T13" fmla="*/ 0 h 12"/>
                    <a:gd name="T14" fmla="*/ 11 w 11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" h="12">
                      <a:moveTo>
                        <a:pt x="6" y="0"/>
                      </a:moveTo>
                      <a:lnTo>
                        <a:pt x="11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87" name="Freeform 344"/>
                <p:cNvSpPr>
                  <a:spLocks/>
                </p:cNvSpPr>
                <p:nvPr/>
              </p:nvSpPr>
              <p:spPr bwMode="auto">
                <a:xfrm>
                  <a:off x="2188" y="2442"/>
                  <a:ext cx="11" cy="12"/>
                </a:xfrm>
                <a:custGeom>
                  <a:avLst/>
                  <a:gdLst>
                    <a:gd name="T0" fmla="*/ 5 w 11"/>
                    <a:gd name="T1" fmla="*/ 0 h 12"/>
                    <a:gd name="T2" fmla="*/ 11 w 11"/>
                    <a:gd name="T3" fmla="*/ 12 h 12"/>
                    <a:gd name="T4" fmla="*/ 0 w 11"/>
                    <a:gd name="T5" fmla="*/ 12 h 12"/>
                    <a:gd name="T6" fmla="*/ 5 w 11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"/>
                    <a:gd name="T13" fmla="*/ 0 h 12"/>
                    <a:gd name="T14" fmla="*/ 11 w 11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" h="12">
                      <a:moveTo>
                        <a:pt x="5" y="0"/>
                      </a:moveTo>
                      <a:lnTo>
                        <a:pt x="11" y="12"/>
                      </a:lnTo>
                      <a:lnTo>
                        <a:pt x="0" y="12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88" name="Freeform 345"/>
                <p:cNvSpPr>
                  <a:spLocks/>
                </p:cNvSpPr>
                <p:nvPr/>
              </p:nvSpPr>
              <p:spPr bwMode="auto">
                <a:xfrm>
                  <a:off x="2194" y="2442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89" name="Freeform 346"/>
                <p:cNvSpPr>
                  <a:spLocks/>
                </p:cNvSpPr>
                <p:nvPr/>
              </p:nvSpPr>
              <p:spPr bwMode="auto">
                <a:xfrm>
                  <a:off x="2200" y="2442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90" name="Freeform 347"/>
                <p:cNvSpPr>
                  <a:spLocks/>
                </p:cNvSpPr>
                <p:nvPr/>
              </p:nvSpPr>
              <p:spPr bwMode="auto">
                <a:xfrm>
                  <a:off x="2206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91" name="Freeform 348"/>
                <p:cNvSpPr>
                  <a:spLocks/>
                </p:cNvSpPr>
                <p:nvPr/>
              </p:nvSpPr>
              <p:spPr bwMode="auto">
                <a:xfrm>
                  <a:off x="2210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92" name="Freeform 349"/>
                <p:cNvSpPr>
                  <a:spLocks/>
                </p:cNvSpPr>
                <p:nvPr/>
              </p:nvSpPr>
              <p:spPr bwMode="auto">
                <a:xfrm>
                  <a:off x="2218" y="2442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93" name="Freeform 350"/>
                <p:cNvSpPr>
                  <a:spLocks/>
                </p:cNvSpPr>
                <p:nvPr/>
              </p:nvSpPr>
              <p:spPr bwMode="auto">
                <a:xfrm>
                  <a:off x="2224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94" name="Freeform 351"/>
                <p:cNvSpPr>
                  <a:spLocks/>
                </p:cNvSpPr>
                <p:nvPr/>
              </p:nvSpPr>
              <p:spPr bwMode="auto">
                <a:xfrm>
                  <a:off x="2229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95" name="Freeform 352"/>
                <p:cNvSpPr>
                  <a:spLocks/>
                </p:cNvSpPr>
                <p:nvPr/>
              </p:nvSpPr>
              <p:spPr bwMode="auto">
                <a:xfrm>
                  <a:off x="2236" y="2442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96" name="Freeform 353"/>
                <p:cNvSpPr>
                  <a:spLocks/>
                </p:cNvSpPr>
                <p:nvPr/>
              </p:nvSpPr>
              <p:spPr bwMode="auto">
                <a:xfrm>
                  <a:off x="2242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97" name="Freeform 354"/>
                <p:cNvSpPr>
                  <a:spLocks/>
                </p:cNvSpPr>
                <p:nvPr/>
              </p:nvSpPr>
              <p:spPr bwMode="auto">
                <a:xfrm>
                  <a:off x="2247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98" name="Freeform 355"/>
                <p:cNvSpPr>
                  <a:spLocks/>
                </p:cNvSpPr>
                <p:nvPr/>
              </p:nvSpPr>
              <p:spPr bwMode="auto">
                <a:xfrm>
                  <a:off x="2254" y="2442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299" name="Freeform 356"/>
                <p:cNvSpPr>
                  <a:spLocks/>
                </p:cNvSpPr>
                <p:nvPr/>
              </p:nvSpPr>
              <p:spPr bwMode="auto">
                <a:xfrm>
                  <a:off x="2260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00" name="Freeform 357"/>
                <p:cNvSpPr>
                  <a:spLocks/>
                </p:cNvSpPr>
                <p:nvPr/>
              </p:nvSpPr>
              <p:spPr bwMode="auto">
                <a:xfrm>
                  <a:off x="2265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01" name="Freeform 358"/>
                <p:cNvSpPr>
                  <a:spLocks/>
                </p:cNvSpPr>
                <p:nvPr/>
              </p:nvSpPr>
              <p:spPr bwMode="auto">
                <a:xfrm>
                  <a:off x="2272" y="2442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02" name="Freeform 359"/>
                <p:cNvSpPr>
                  <a:spLocks/>
                </p:cNvSpPr>
                <p:nvPr/>
              </p:nvSpPr>
              <p:spPr bwMode="auto">
                <a:xfrm>
                  <a:off x="2278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03" name="Freeform 360"/>
                <p:cNvSpPr>
                  <a:spLocks/>
                </p:cNvSpPr>
                <p:nvPr/>
              </p:nvSpPr>
              <p:spPr bwMode="auto">
                <a:xfrm>
                  <a:off x="2283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04" name="Freeform 361"/>
                <p:cNvSpPr>
                  <a:spLocks/>
                </p:cNvSpPr>
                <p:nvPr/>
              </p:nvSpPr>
              <p:spPr bwMode="auto">
                <a:xfrm>
                  <a:off x="2290" y="2442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05" name="Freeform 362"/>
                <p:cNvSpPr>
                  <a:spLocks/>
                </p:cNvSpPr>
                <p:nvPr/>
              </p:nvSpPr>
              <p:spPr bwMode="auto">
                <a:xfrm>
                  <a:off x="2296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06" name="Freeform 363"/>
                <p:cNvSpPr>
                  <a:spLocks/>
                </p:cNvSpPr>
                <p:nvPr/>
              </p:nvSpPr>
              <p:spPr bwMode="auto">
                <a:xfrm>
                  <a:off x="2302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07" name="Freeform 364"/>
                <p:cNvSpPr>
                  <a:spLocks/>
                </p:cNvSpPr>
                <p:nvPr/>
              </p:nvSpPr>
              <p:spPr bwMode="auto">
                <a:xfrm>
                  <a:off x="2308" y="2442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08" name="Freeform 365"/>
                <p:cNvSpPr>
                  <a:spLocks/>
                </p:cNvSpPr>
                <p:nvPr/>
              </p:nvSpPr>
              <p:spPr bwMode="auto">
                <a:xfrm>
                  <a:off x="2314" y="2442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09" name="Freeform 366"/>
                <p:cNvSpPr>
                  <a:spLocks/>
                </p:cNvSpPr>
                <p:nvPr/>
              </p:nvSpPr>
              <p:spPr bwMode="auto">
                <a:xfrm>
                  <a:off x="2320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10" name="Freeform 367"/>
                <p:cNvSpPr>
                  <a:spLocks/>
                </p:cNvSpPr>
                <p:nvPr/>
              </p:nvSpPr>
              <p:spPr bwMode="auto">
                <a:xfrm>
                  <a:off x="2324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11" name="Freeform 368"/>
                <p:cNvSpPr>
                  <a:spLocks/>
                </p:cNvSpPr>
                <p:nvPr/>
              </p:nvSpPr>
              <p:spPr bwMode="auto">
                <a:xfrm>
                  <a:off x="2332" y="2442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12" name="Freeform 369"/>
                <p:cNvSpPr>
                  <a:spLocks/>
                </p:cNvSpPr>
                <p:nvPr/>
              </p:nvSpPr>
              <p:spPr bwMode="auto">
                <a:xfrm>
                  <a:off x="2338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13" name="Freeform 370"/>
                <p:cNvSpPr>
                  <a:spLocks/>
                </p:cNvSpPr>
                <p:nvPr/>
              </p:nvSpPr>
              <p:spPr bwMode="auto">
                <a:xfrm>
                  <a:off x="2343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14" name="Freeform 371"/>
                <p:cNvSpPr>
                  <a:spLocks/>
                </p:cNvSpPr>
                <p:nvPr/>
              </p:nvSpPr>
              <p:spPr bwMode="auto">
                <a:xfrm>
                  <a:off x="2350" y="2442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15" name="Freeform 372"/>
                <p:cNvSpPr>
                  <a:spLocks/>
                </p:cNvSpPr>
                <p:nvPr/>
              </p:nvSpPr>
              <p:spPr bwMode="auto">
                <a:xfrm>
                  <a:off x="2356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16" name="Freeform 373"/>
                <p:cNvSpPr>
                  <a:spLocks/>
                </p:cNvSpPr>
                <p:nvPr/>
              </p:nvSpPr>
              <p:spPr bwMode="auto">
                <a:xfrm>
                  <a:off x="2361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17" name="Freeform 374"/>
                <p:cNvSpPr>
                  <a:spLocks/>
                </p:cNvSpPr>
                <p:nvPr/>
              </p:nvSpPr>
              <p:spPr bwMode="auto">
                <a:xfrm>
                  <a:off x="2368" y="2442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18" name="Freeform 375"/>
                <p:cNvSpPr>
                  <a:spLocks/>
                </p:cNvSpPr>
                <p:nvPr/>
              </p:nvSpPr>
              <p:spPr bwMode="auto">
                <a:xfrm>
                  <a:off x="2374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19" name="Freeform 376"/>
                <p:cNvSpPr>
                  <a:spLocks/>
                </p:cNvSpPr>
                <p:nvPr/>
              </p:nvSpPr>
              <p:spPr bwMode="auto">
                <a:xfrm>
                  <a:off x="2379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20" name="Freeform 377"/>
                <p:cNvSpPr>
                  <a:spLocks/>
                </p:cNvSpPr>
                <p:nvPr/>
              </p:nvSpPr>
              <p:spPr bwMode="auto">
                <a:xfrm>
                  <a:off x="2386" y="2442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21" name="Freeform 378"/>
                <p:cNvSpPr>
                  <a:spLocks/>
                </p:cNvSpPr>
                <p:nvPr/>
              </p:nvSpPr>
              <p:spPr bwMode="auto">
                <a:xfrm>
                  <a:off x="2392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22" name="Freeform 379"/>
                <p:cNvSpPr>
                  <a:spLocks/>
                </p:cNvSpPr>
                <p:nvPr/>
              </p:nvSpPr>
              <p:spPr bwMode="auto">
                <a:xfrm>
                  <a:off x="2398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23" name="Freeform 380"/>
                <p:cNvSpPr>
                  <a:spLocks/>
                </p:cNvSpPr>
                <p:nvPr/>
              </p:nvSpPr>
              <p:spPr bwMode="auto">
                <a:xfrm>
                  <a:off x="2404" y="2442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24" name="Freeform 381"/>
                <p:cNvSpPr>
                  <a:spLocks/>
                </p:cNvSpPr>
                <p:nvPr/>
              </p:nvSpPr>
              <p:spPr bwMode="auto">
                <a:xfrm>
                  <a:off x="2410" y="2442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25" name="Freeform 382"/>
                <p:cNvSpPr>
                  <a:spLocks/>
                </p:cNvSpPr>
                <p:nvPr/>
              </p:nvSpPr>
              <p:spPr bwMode="auto">
                <a:xfrm>
                  <a:off x="2416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26" name="Freeform 383"/>
                <p:cNvSpPr>
                  <a:spLocks/>
                </p:cNvSpPr>
                <p:nvPr/>
              </p:nvSpPr>
              <p:spPr bwMode="auto">
                <a:xfrm>
                  <a:off x="2420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27" name="Freeform 384"/>
                <p:cNvSpPr>
                  <a:spLocks/>
                </p:cNvSpPr>
                <p:nvPr/>
              </p:nvSpPr>
              <p:spPr bwMode="auto">
                <a:xfrm>
                  <a:off x="2428" y="2442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28" name="Freeform 385"/>
                <p:cNvSpPr>
                  <a:spLocks/>
                </p:cNvSpPr>
                <p:nvPr/>
              </p:nvSpPr>
              <p:spPr bwMode="auto">
                <a:xfrm>
                  <a:off x="2434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29" name="Freeform 386"/>
                <p:cNvSpPr>
                  <a:spLocks/>
                </p:cNvSpPr>
                <p:nvPr/>
              </p:nvSpPr>
              <p:spPr bwMode="auto">
                <a:xfrm>
                  <a:off x="2439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30" name="Freeform 387"/>
                <p:cNvSpPr>
                  <a:spLocks/>
                </p:cNvSpPr>
                <p:nvPr/>
              </p:nvSpPr>
              <p:spPr bwMode="auto">
                <a:xfrm>
                  <a:off x="2446" y="2442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31" name="Freeform 388"/>
                <p:cNvSpPr>
                  <a:spLocks/>
                </p:cNvSpPr>
                <p:nvPr/>
              </p:nvSpPr>
              <p:spPr bwMode="auto">
                <a:xfrm>
                  <a:off x="2452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32" name="Freeform 389"/>
                <p:cNvSpPr>
                  <a:spLocks/>
                </p:cNvSpPr>
                <p:nvPr/>
              </p:nvSpPr>
              <p:spPr bwMode="auto">
                <a:xfrm>
                  <a:off x="2457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33" name="Freeform 390"/>
                <p:cNvSpPr>
                  <a:spLocks/>
                </p:cNvSpPr>
                <p:nvPr/>
              </p:nvSpPr>
              <p:spPr bwMode="auto">
                <a:xfrm>
                  <a:off x="2464" y="2442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34" name="Freeform 391"/>
                <p:cNvSpPr>
                  <a:spLocks/>
                </p:cNvSpPr>
                <p:nvPr/>
              </p:nvSpPr>
              <p:spPr bwMode="auto">
                <a:xfrm>
                  <a:off x="2470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35" name="Freeform 392"/>
                <p:cNvSpPr>
                  <a:spLocks/>
                </p:cNvSpPr>
                <p:nvPr/>
              </p:nvSpPr>
              <p:spPr bwMode="auto">
                <a:xfrm>
                  <a:off x="2475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36" name="Freeform 393"/>
                <p:cNvSpPr>
                  <a:spLocks/>
                </p:cNvSpPr>
                <p:nvPr/>
              </p:nvSpPr>
              <p:spPr bwMode="auto">
                <a:xfrm>
                  <a:off x="2482" y="2442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37" name="Freeform 394"/>
                <p:cNvSpPr>
                  <a:spLocks/>
                </p:cNvSpPr>
                <p:nvPr/>
              </p:nvSpPr>
              <p:spPr bwMode="auto">
                <a:xfrm>
                  <a:off x="2488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38" name="Freeform 395"/>
                <p:cNvSpPr>
                  <a:spLocks/>
                </p:cNvSpPr>
                <p:nvPr/>
              </p:nvSpPr>
              <p:spPr bwMode="auto">
                <a:xfrm>
                  <a:off x="2493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39" name="Freeform 396"/>
                <p:cNvSpPr>
                  <a:spLocks/>
                </p:cNvSpPr>
                <p:nvPr/>
              </p:nvSpPr>
              <p:spPr bwMode="auto">
                <a:xfrm>
                  <a:off x="2500" y="2442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40" name="Freeform 397"/>
                <p:cNvSpPr>
                  <a:spLocks/>
                </p:cNvSpPr>
                <p:nvPr/>
              </p:nvSpPr>
              <p:spPr bwMode="auto">
                <a:xfrm>
                  <a:off x="2506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41" name="Freeform 398"/>
                <p:cNvSpPr>
                  <a:spLocks/>
                </p:cNvSpPr>
                <p:nvPr/>
              </p:nvSpPr>
              <p:spPr bwMode="auto">
                <a:xfrm>
                  <a:off x="2512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42" name="Freeform 399"/>
                <p:cNvSpPr>
                  <a:spLocks/>
                </p:cNvSpPr>
                <p:nvPr/>
              </p:nvSpPr>
              <p:spPr bwMode="auto">
                <a:xfrm>
                  <a:off x="2518" y="2442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43" name="Freeform 400"/>
                <p:cNvSpPr>
                  <a:spLocks/>
                </p:cNvSpPr>
                <p:nvPr/>
              </p:nvSpPr>
              <p:spPr bwMode="auto">
                <a:xfrm>
                  <a:off x="2524" y="2442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44" name="Freeform 401"/>
                <p:cNvSpPr>
                  <a:spLocks/>
                </p:cNvSpPr>
                <p:nvPr/>
              </p:nvSpPr>
              <p:spPr bwMode="auto">
                <a:xfrm>
                  <a:off x="2530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45" name="Freeform 402"/>
                <p:cNvSpPr>
                  <a:spLocks/>
                </p:cNvSpPr>
                <p:nvPr/>
              </p:nvSpPr>
              <p:spPr bwMode="auto">
                <a:xfrm>
                  <a:off x="2530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46" name="Freeform 403"/>
                <p:cNvSpPr>
                  <a:spLocks/>
                </p:cNvSpPr>
                <p:nvPr/>
              </p:nvSpPr>
              <p:spPr bwMode="auto">
                <a:xfrm>
                  <a:off x="2534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47" name="Freeform 404"/>
                <p:cNvSpPr>
                  <a:spLocks/>
                </p:cNvSpPr>
                <p:nvPr/>
              </p:nvSpPr>
              <p:spPr bwMode="auto">
                <a:xfrm>
                  <a:off x="2542" y="2442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48" name="Freeform 405"/>
                <p:cNvSpPr>
                  <a:spLocks/>
                </p:cNvSpPr>
                <p:nvPr/>
              </p:nvSpPr>
              <p:spPr bwMode="auto">
                <a:xfrm>
                  <a:off x="2548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49" name="Freeform 406"/>
                <p:cNvSpPr>
                  <a:spLocks/>
                </p:cNvSpPr>
                <p:nvPr/>
              </p:nvSpPr>
              <p:spPr bwMode="auto">
                <a:xfrm>
                  <a:off x="2553" y="2442"/>
                  <a:ext cx="12" cy="12"/>
                </a:xfrm>
                <a:custGeom>
                  <a:avLst/>
                  <a:gdLst>
                    <a:gd name="T0" fmla="*/ 6 w 12"/>
                    <a:gd name="T1" fmla="*/ 0 h 12"/>
                    <a:gd name="T2" fmla="*/ 12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9350" name="Freeform 407"/>
                <p:cNvSpPr>
                  <a:spLocks/>
                </p:cNvSpPr>
                <p:nvPr/>
              </p:nvSpPr>
              <p:spPr bwMode="auto">
                <a:xfrm>
                  <a:off x="2560" y="2442"/>
                  <a:ext cx="11" cy="12"/>
                </a:xfrm>
                <a:custGeom>
                  <a:avLst/>
                  <a:gdLst>
                    <a:gd name="T0" fmla="*/ 6 w 12"/>
                    <a:gd name="T1" fmla="*/ 0 h 12"/>
                    <a:gd name="T2" fmla="*/ 9 w 12"/>
                    <a:gd name="T3" fmla="*/ 12 h 12"/>
                    <a:gd name="T4" fmla="*/ 0 w 12"/>
                    <a:gd name="T5" fmla="*/ 12 h 12"/>
                    <a:gd name="T6" fmla="*/ 6 w 1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12"/>
                    <a:gd name="T14" fmla="*/ 12 w 1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12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9525">
                  <a:solidFill>
                    <a:srgbClr val="33996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BE"/>
                </a:p>
              </p:txBody>
            </p:sp>
          </p:grpSp>
          <p:sp>
            <p:nvSpPr>
              <p:cNvPr id="118980" name="Freeform 408"/>
              <p:cNvSpPr>
                <a:spLocks/>
              </p:cNvSpPr>
              <p:nvPr/>
            </p:nvSpPr>
            <p:spPr bwMode="auto">
              <a:xfrm rot="5400000">
                <a:off x="2294" y="2229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81" name="Freeform 409"/>
              <p:cNvSpPr>
                <a:spLocks/>
              </p:cNvSpPr>
              <p:nvPr/>
            </p:nvSpPr>
            <p:spPr bwMode="auto">
              <a:xfrm rot="5400000">
                <a:off x="2290" y="2237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82" name="Freeform 410"/>
              <p:cNvSpPr>
                <a:spLocks/>
              </p:cNvSpPr>
              <p:nvPr/>
            </p:nvSpPr>
            <p:spPr bwMode="auto">
              <a:xfrm rot="5400000">
                <a:off x="2290" y="2241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83" name="Freeform 411"/>
              <p:cNvSpPr>
                <a:spLocks/>
              </p:cNvSpPr>
              <p:nvPr/>
            </p:nvSpPr>
            <p:spPr bwMode="auto">
              <a:xfrm rot="5400000">
                <a:off x="2294" y="2247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84" name="Freeform 412"/>
              <p:cNvSpPr>
                <a:spLocks/>
              </p:cNvSpPr>
              <p:nvPr/>
            </p:nvSpPr>
            <p:spPr bwMode="auto">
              <a:xfrm rot="5400000">
                <a:off x="2290" y="2255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85" name="Freeform 413"/>
              <p:cNvSpPr>
                <a:spLocks/>
              </p:cNvSpPr>
              <p:nvPr/>
            </p:nvSpPr>
            <p:spPr bwMode="auto">
              <a:xfrm rot="5400000">
                <a:off x="2290" y="2259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86" name="Freeform 414"/>
              <p:cNvSpPr>
                <a:spLocks/>
              </p:cNvSpPr>
              <p:nvPr/>
            </p:nvSpPr>
            <p:spPr bwMode="auto">
              <a:xfrm rot="5400000">
                <a:off x="2294" y="2265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87" name="Freeform 415"/>
              <p:cNvSpPr>
                <a:spLocks/>
              </p:cNvSpPr>
              <p:nvPr/>
            </p:nvSpPr>
            <p:spPr bwMode="auto">
              <a:xfrm rot="5400000">
                <a:off x="2290" y="2273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88" name="Freeform 416"/>
              <p:cNvSpPr>
                <a:spLocks/>
              </p:cNvSpPr>
              <p:nvPr/>
            </p:nvSpPr>
            <p:spPr bwMode="auto">
              <a:xfrm rot="5400000">
                <a:off x="2293" y="2278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89" name="Freeform 417"/>
              <p:cNvSpPr>
                <a:spLocks/>
              </p:cNvSpPr>
              <p:nvPr/>
            </p:nvSpPr>
            <p:spPr bwMode="auto">
              <a:xfrm rot="5400000">
                <a:off x="2294" y="2283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90" name="Freeform 418"/>
              <p:cNvSpPr>
                <a:spLocks/>
              </p:cNvSpPr>
              <p:nvPr/>
            </p:nvSpPr>
            <p:spPr bwMode="auto">
              <a:xfrm rot="5400000">
                <a:off x="2290" y="2291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91" name="Freeform 419"/>
              <p:cNvSpPr>
                <a:spLocks/>
              </p:cNvSpPr>
              <p:nvPr/>
            </p:nvSpPr>
            <p:spPr bwMode="auto">
              <a:xfrm rot="5400000">
                <a:off x="2293" y="2296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92" name="Freeform 420"/>
              <p:cNvSpPr>
                <a:spLocks/>
              </p:cNvSpPr>
              <p:nvPr/>
            </p:nvSpPr>
            <p:spPr bwMode="auto">
              <a:xfrm rot="5400000">
                <a:off x="2294" y="2301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93" name="Freeform 421"/>
              <p:cNvSpPr>
                <a:spLocks/>
              </p:cNvSpPr>
              <p:nvPr/>
            </p:nvSpPr>
            <p:spPr bwMode="auto">
              <a:xfrm rot="5400000">
                <a:off x="2290" y="2310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94" name="Freeform 422"/>
              <p:cNvSpPr>
                <a:spLocks/>
              </p:cNvSpPr>
              <p:nvPr/>
            </p:nvSpPr>
            <p:spPr bwMode="auto">
              <a:xfrm rot="5400000">
                <a:off x="2294" y="2313"/>
                <a:ext cx="11" cy="11"/>
              </a:xfrm>
              <a:custGeom>
                <a:avLst/>
                <a:gdLst>
                  <a:gd name="T0" fmla="*/ 6 w 11"/>
                  <a:gd name="T1" fmla="*/ 0 h 12"/>
                  <a:gd name="T2" fmla="*/ 11 w 11"/>
                  <a:gd name="T3" fmla="*/ 9 h 12"/>
                  <a:gd name="T4" fmla="*/ 0 w 11"/>
                  <a:gd name="T5" fmla="*/ 9 h 12"/>
                  <a:gd name="T6" fmla="*/ 6 w 11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2"/>
                  <a:gd name="T14" fmla="*/ 11 w 11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2">
                    <a:moveTo>
                      <a:pt x="6" y="0"/>
                    </a:moveTo>
                    <a:lnTo>
                      <a:pt x="11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95" name="Freeform 423"/>
              <p:cNvSpPr>
                <a:spLocks/>
              </p:cNvSpPr>
              <p:nvPr/>
            </p:nvSpPr>
            <p:spPr bwMode="auto">
              <a:xfrm rot="5400000">
                <a:off x="2294" y="2319"/>
                <a:ext cx="11" cy="11"/>
              </a:xfrm>
              <a:custGeom>
                <a:avLst/>
                <a:gdLst>
                  <a:gd name="T0" fmla="*/ 5 w 11"/>
                  <a:gd name="T1" fmla="*/ 0 h 12"/>
                  <a:gd name="T2" fmla="*/ 11 w 11"/>
                  <a:gd name="T3" fmla="*/ 9 h 12"/>
                  <a:gd name="T4" fmla="*/ 0 w 11"/>
                  <a:gd name="T5" fmla="*/ 9 h 12"/>
                  <a:gd name="T6" fmla="*/ 5 w 11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2"/>
                  <a:gd name="T14" fmla="*/ 11 w 11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2">
                    <a:moveTo>
                      <a:pt x="5" y="0"/>
                    </a:moveTo>
                    <a:lnTo>
                      <a:pt x="11" y="12"/>
                    </a:lnTo>
                    <a:lnTo>
                      <a:pt x="0" y="1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96" name="Freeform 424"/>
              <p:cNvSpPr>
                <a:spLocks/>
              </p:cNvSpPr>
              <p:nvPr/>
            </p:nvSpPr>
            <p:spPr bwMode="auto">
              <a:xfrm rot="5400000">
                <a:off x="2294" y="2324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97" name="Freeform 425"/>
              <p:cNvSpPr>
                <a:spLocks/>
              </p:cNvSpPr>
              <p:nvPr/>
            </p:nvSpPr>
            <p:spPr bwMode="auto">
              <a:xfrm rot="5400000">
                <a:off x="2290" y="2332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98" name="Freeform 426"/>
              <p:cNvSpPr>
                <a:spLocks/>
              </p:cNvSpPr>
              <p:nvPr/>
            </p:nvSpPr>
            <p:spPr bwMode="auto">
              <a:xfrm rot="5400000">
                <a:off x="2290" y="2337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999" name="Freeform 427"/>
              <p:cNvSpPr>
                <a:spLocks/>
              </p:cNvSpPr>
              <p:nvPr/>
            </p:nvSpPr>
            <p:spPr bwMode="auto">
              <a:xfrm rot="5400000">
                <a:off x="2294" y="2342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00" name="Freeform 428"/>
              <p:cNvSpPr>
                <a:spLocks/>
              </p:cNvSpPr>
              <p:nvPr/>
            </p:nvSpPr>
            <p:spPr bwMode="auto">
              <a:xfrm rot="5400000">
                <a:off x="2290" y="2351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01" name="Freeform 429"/>
              <p:cNvSpPr>
                <a:spLocks/>
              </p:cNvSpPr>
              <p:nvPr/>
            </p:nvSpPr>
            <p:spPr bwMode="auto">
              <a:xfrm rot="5400000">
                <a:off x="2290" y="2355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02" name="Freeform 430"/>
              <p:cNvSpPr>
                <a:spLocks/>
              </p:cNvSpPr>
              <p:nvPr/>
            </p:nvSpPr>
            <p:spPr bwMode="auto">
              <a:xfrm rot="5400000">
                <a:off x="2294" y="2360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03" name="Freeform 431"/>
              <p:cNvSpPr>
                <a:spLocks/>
              </p:cNvSpPr>
              <p:nvPr/>
            </p:nvSpPr>
            <p:spPr bwMode="auto">
              <a:xfrm rot="5400000">
                <a:off x="2294" y="2366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04" name="Freeform 432"/>
              <p:cNvSpPr>
                <a:spLocks/>
              </p:cNvSpPr>
              <p:nvPr/>
            </p:nvSpPr>
            <p:spPr bwMode="auto">
              <a:xfrm rot="5400000">
                <a:off x="2290" y="2374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05" name="Freeform 433"/>
              <p:cNvSpPr>
                <a:spLocks/>
              </p:cNvSpPr>
              <p:nvPr/>
            </p:nvSpPr>
            <p:spPr bwMode="auto">
              <a:xfrm rot="5400000">
                <a:off x="2290" y="2378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06" name="Freeform 434"/>
              <p:cNvSpPr>
                <a:spLocks/>
              </p:cNvSpPr>
              <p:nvPr/>
            </p:nvSpPr>
            <p:spPr bwMode="auto">
              <a:xfrm rot="5400000">
                <a:off x="2294" y="2384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07" name="Freeform 435"/>
              <p:cNvSpPr>
                <a:spLocks/>
              </p:cNvSpPr>
              <p:nvPr/>
            </p:nvSpPr>
            <p:spPr bwMode="auto">
              <a:xfrm rot="5400000">
                <a:off x="2290" y="2392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08" name="Freeform 436"/>
              <p:cNvSpPr>
                <a:spLocks/>
              </p:cNvSpPr>
              <p:nvPr/>
            </p:nvSpPr>
            <p:spPr bwMode="auto">
              <a:xfrm rot="5400000">
                <a:off x="2290" y="2396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09" name="Freeform 437"/>
              <p:cNvSpPr>
                <a:spLocks/>
              </p:cNvSpPr>
              <p:nvPr/>
            </p:nvSpPr>
            <p:spPr bwMode="auto">
              <a:xfrm rot="5400000">
                <a:off x="2294" y="2402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10" name="Freeform 438"/>
              <p:cNvSpPr>
                <a:spLocks/>
              </p:cNvSpPr>
              <p:nvPr/>
            </p:nvSpPr>
            <p:spPr bwMode="auto">
              <a:xfrm rot="5400000">
                <a:off x="2290" y="2410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11" name="Freeform 439"/>
              <p:cNvSpPr>
                <a:spLocks/>
              </p:cNvSpPr>
              <p:nvPr/>
            </p:nvSpPr>
            <p:spPr bwMode="auto">
              <a:xfrm rot="5400000">
                <a:off x="2293" y="2415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12" name="Freeform 440"/>
              <p:cNvSpPr>
                <a:spLocks/>
              </p:cNvSpPr>
              <p:nvPr/>
            </p:nvSpPr>
            <p:spPr bwMode="auto">
              <a:xfrm rot="5400000">
                <a:off x="2294" y="2420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13" name="Freeform 441"/>
              <p:cNvSpPr>
                <a:spLocks/>
              </p:cNvSpPr>
              <p:nvPr/>
            </p:nvSpPr>
            <p:spPr bwMode="auto">
              <a:xfrm rot="5400000">
                <a:off x="2290" y="2428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14" name="Freeform 442"/>
              <p:cNvSpPr>
                <a:spLocks/>
              </p:cNvSpPr>
              <p:nvPr/>
            </p:nvSpPr>
            <p:spPr bwMode="auto">
              <a:xfrm rot="5400000">
                <a:off x="2293" y="2433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15" name="Freeform 443"/>
              <p:cNvSpPr>
                <a:spLocks/>
              </p:cNvSpPr>
              <p:nvPr/>
            </p:nvSpPr>
            <p:spPr bwMode="auto">
              <a:xfrm rot="5400000">
                <a:off x="2294" y="2438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16" name="Freeform 444"/>
              <p:cNvSpPr>
                <a:spLocks/>
              </p:cNvSpPr>
              <p:nvPr/>
            </p:nvSpPr>
            <p:spPr bwMode="auto">
              <a:xfrm rot="5400000">
                <a:off x="2290" y="2447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17" name="Freeform 445"/>
              <p:cNvSpPr>
                <a:spLocks/>
              </p:cNvSpPr>
              <p:nvPr/>
            </p:nvSpPr>
            <p:spPr bwMode="auto">
              <a:xfrm rot="5400000">
                <a:off x="2290" y="2451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18" name="Freeform 446"/>
              <p:cNvSpPr>
                <a:spLocks/>
              </p:cNvSpPr>
              <p:nvPr/>
            </p:nvSpPr>
            <p:spPr bwMode="auto">
              <a:xfrm rot="5400000">
                <a:off x="2294" y="2456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19" name="Freeform 447"/>
              <p:cNvSpPr>
                <a:spLocks/>
              </p:cNvSpPr>
              <p:nvPr/>
            </p:nvSpPr>
            <p:spPr bwMode="auto">
              <a:xfrm rot="5400000">
                <a:off x="2294" y="2462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20" name="Freeform 448"/>
              <p:cNvSpPr>
                <a:spLocks/>
              </p:cNvSpPr>
              <p:nvPr/>
            </p:nvSpPr>
            <p:spPr bwMode="auto">
              <a:xfrm rot="5400000">
                <a:off x="2290" y="2469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21" name="Freeform 449"/>
              <p:cNvSpPr>
                <a:spLocks/>
              </p:cNvSpPr>
              <p:nvPr/>
            </p:nvSpPr>
            <p:spPr bwMode="auto">
              <a:xfrm rot="5400000">
                <a:off x="2290" y="2474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22" name="Freeform 450"/>
              <p:cNvSpPr>
                <a:spLocks/>
              </p:cNvSpPr>
              <p:nvPr/>
            </p:nvSpPr>
            <p:spPr bwMode="auto">
              <a:xfrm rot="5400000">
                <a:off x="2294" y="2480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23" name="Freeform 451"/>
              <p:cNvSpPr>
                <a:spLocks/>
              </p:cNvSpPr>
              <p:nvPr/>
            </p:nvSpPr>
            <p:spPr bwMode="auto">
              <a:xfrm rot="5400000">
                <a:off x="2290" y="2488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24" name="Freeform 452"/>
              <p:cNvSpPr>
                <a:spLocks/>
              </p:cNvSpPr>
              <p:nvPr/>
            </p:nvSpPr>
            <p:spPr bwMode="auto">
              <a:xfrm rot="5400000">
                <a:off x="2290" y="2492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25" name="Freeform 453"/>
              <p:cNvSpPr>
                <a:spLocks/>
              </p:cNvSpPr>
              <p:nvPr/>
            </p:nvSpPr>
            <p:spPr bwMode="auto">
              <a:xfrm rot="5400000">
                <a:off x="2294" y="2498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26" name="Freeform 454"/>
              <p:cNvSpPr>
                <a:spLocks/>
              </p:cNvSpPr>
              <p:nvPr/>
            </p:nvSpPr>
            <p:spPr bwMode="auto">
              <a:xfrm rot="5400000">
                <a:off x="2290" y="2506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27" name="Freeform 455"/>
              <p:cNvSpPr>
                <a:spLocks/>
              </p:cNvSpPr>
              <p:nvPr/>
            </p:nvSpPr>
            <p:spPr bwMode="auto">
              <a:xfrm rot="5400000">
                <a:off x="2293" y="2511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28" name="Freeform 456"/>
              <p:cNvSpPr>
                <a:spLocks/>
              </p:cNvSpPr>
              <p:nvPr/>
            </p:nvSpPr>
            <p:spPr bwMode="auto">
              <a:xfrm rot="5400000">
                <a:off x="2294" y="2516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29" name="Freeform 457"/>
              <p:cNvSpPr>
                <a:spLocks/>
              </p:cNvSpPr>
              <p:nvPr/>
            </p:nvSpPr>
            <p:spPr bwMode="auto">
              <a:xfrm rot="5400000">
                <a:off x="2290" y="2524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30" name="Freeform 458"/>
              <p:cNvSpPr>
                <a:spLocks/>
              </p:cNvSpPr>
              <p:nvPr/>
            </p:nvSpPr>
            <p:spPr bwMode="auto">
              <a:xfrm rot="5400000">
                <a:off x="2293" y="2529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31" name="Freeform 459"/>
              <p:cNvSpPr>
                <a:spLocks/>
              </p:cNvSpPr>
              <p:nvPr/>
            </p:nvSpPr>
            <p:spPr bwMode="auto">
              <a:xfrm rot="5400000">
                <a:off x="2294" y="2534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32" name="Freeform 460"/>
              <p:cNvSpPr>
                <a:spLocks/>
              </p:cNvSpPr>
              <p:nvPr/>
            </p:nvSpPr>
            <p:spPr bwMode="auto">
              <a:xfrm rot="5400000">
                <a:off x="2290" y="2542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33" name="Freeform 461"/>
              <p:cNvSpPr>
                <a:spLocks/>
              </p:cNvSpPr>
              <p:nvPr/>
            </p:nvSpPr>
            <p:spPr bwMode="auto">
              <a:xfrm rot="5400000">
                <a:off x="2290" y="2547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34" name="Freeform 462"/>
              <p:cNvSpPr>
                <a:spLocks/>
              </p:cNvSpPr>
              <p:nvPr/>
            </p:nvSpPr>
            <p:spPr bwMode="auto">
              <a:xfrm rot="5400000">
                <a:off x="2294" y="2552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35" name="Freeform 463"/>
              <p:cNvSpPr>
                <a:spLocks/>
              </p:cNvSpPr>
              <p:nvPr/>
            </p:nvSpPr>
            <p:spPr bwMode="auto">
              <a:xfrm rot="5400000">
                <a:off x="2294" y="2552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36" name="Freeform 464"/>
              <p:cNvSpPr>
                <a:spLocks/>
              </p:cNvSpPr>
              <p:nvPr/>
            </p:nvSpPr>
            <p:spPr bwMode="auto">
              <a:xfrm rot="5400000">
                <a:off x="2294" y="2558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37" name="Freeform 465"/>
              <p:cNvSpPr>
                <a:spLocks/>
              </p:cNvSpPr>
              <p:nvPr/>
            </p:nvSpPr>
            <p:spPr bwMode="auto">
              <a:xfrm rot="5400000">
                <a:off x="2290" y="2565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38" name="Freeform 466"/>
              <p:cNvSpPr>
                <a:spLocks/>
              </p:cNvSpPr>
              <p:nvPr/>
            </p:nvSpPr>
            <p:spPr bwMode="auto">
              <a:xfrm rot="5400000">
                <a:off x="2290" y="2570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39" name="Freeform 467"/>
              <p:cNvSpPr>
                <a:spLocks/>
              </p:cNvSpPr>
              <p:nvPr/>
            </p:nvSpPr>
            <p:spPr bwMode="auto">
              <a:xfrm rot="5400000">
                <a:off x="2294" y="2576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40" name="Freeform 468"/>
              <p:cNvSpPr>
                <a:spLocks/>
              </p:cNvSpPr>
              <p:nvPr/>
            </p:nvSpPr>
            <p:spPr bwMode="auto">
              <a:xfrm rot="5400000">
                <a:off x="2290" y="2584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41" name="Freeform 469"/>
              <p:cNvSpPr>
                <a:spLocks/>
              </p:cNvSpPr>
              <p:nvPr/>
            </p:nvSpPr>
            <p:spPr bwMode="auto">
              <a:xfrm rot="5400000">
                <a:off x="2290" y="2588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42" name="Freeform 470"/>
              <p:cNvSpPr>
                <a:spLocks/>
              </p:cNvSpPr>
              <p:nvPr/>
            </p:nvSpPr>
            <p:spPr bwMode="auto">
              <a:xfrm rot="5400000">
                <a:off x="2294" y="2594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43" name="Freeform 471"/>
              <p:cNvSpPr>
                <a:spLocks/>
              </p:cNvSpPr>
              <p:nvPr/>
            </p:nvSpPr>
            <p:spPr bwMode="auto">
              <a:xfrm rot="5400000">
                <a:off x="2290" y="2602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44" name="Freeform 472"/>
              <p:cNvSpPr>
                <a:spLocks/>
              </p:cNvSpPr>
              <p:nvPr/>
            </p:nvSpPr>
            <p:spPr bwMode="auto">
              <a:xfrm rot="5400000">
                <a:off x="2290" y="2606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45" name="Freeform 473"/>
              <p:cNvSpPr>
                <a:spLocks/>
              </p:cNvSpPr>
              <p:nvPr/>
            </p:nvSpPr>
            <p:spPr bwMode="auto">
              <a:xfrm rot="5400000">
                <a:off x="2294" y="2612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46" name="Freeform 474"/>
              <p:cNvSpPr>
                <a:spLocks/>
              </p:cNvSpPr>
              <p:nvPr/>
            </p:nvSpPr>
            <p:spPr bwMode="auto">
              <a:xfrm rot="5400000">
                <a:off x="2290" y="2620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47" name="Freeform 475"/>
              <p:cNvSpPr>
                <a:spLocks/>
              </p:cNvSpPr>
              <p:nvPr/>
            </p:nvSpPr>
            <p:spPr bwMode="auto">
              <a:xfrm rot="5400000">
                <a:off x="2293" y="2625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48" name="Freeform 476"/>
              <p:cNvSpPr>
                <a:spLocks/>
              </p:cNvSpPr>
              <p:nvPr/>
            </p:nvSpPr>
            <p:spPr bwMode="auto">
              <a:xfrm rot="5400000">
                <a:off x="2294" y="2630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49" name="Freeform 477"/>
              <p:cNvSpPr>
                <a:spLocks/>
              </p:cNvSpPr>
              <p:nvPr/>
            </p:nvSpPr>
            <p:spPr bwMode="auto">
              <a:xfrm rot="5400000">
                <a:off x="2290" y="2638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50" name="Freeform 478"/>
              <p:cNvSpPr>
                <a:spLocks/>
              </p:cNvSpPr>
              <p:nvPr/>
            </p:nvSpPr>
            <p:spPr bwMode="auto">
              <a:xfrm rot="5400000">
                <a:off x="2290" y="2643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51" name="Freeform 479"/>
              <p:cNvSpPr>
                <a:spLocks/>
              </p:cNvSpPr>
              <p:nvPr/>
            </p:nvSpPr>
            <p:spPr bwMode="auto">
              <a:xfrm rot="5400000">
                <a:off x="2294" y="2648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52" name="Freeform 480"/>
              <p:cNvSpPr>
                <a:spLocks/>
              </p:cNvSpPr>
              <p:nvPr/>
            </p:nvSpPr>
            <p:spPr bwMode="auto">
              <a:xfrm rot="5400000">
                <a:off x="2290" y="2657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53" name="Freeform 481"/>
              <p:cNvSpPr>
                <a:spLocks/>
              </p:cNvSpPr>
              <p:nvPr/>
            </p:nvSpPr>
            <p:spPr bwMode="auto">
              <a:xfrm rot="5400000">
                <a:off x="2290" y="2661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54" name="Freeform 482"/>
              <p:cNvSpPr>
                <a:spLocks/>
              </p:cNvSpPr>
              <p:nvPr/>
            </p:nvSpPr>
            <p:spPr bwMode="auto">
              <a:xfrm rot="5400000">
                <a:off x="2294" y="2666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55" name="Freeform 483"/>
              <p:cNvSpPr>
                <a:spLocks/>
              </p:cNvSpPr>
              <p:nvPr/>
            </p:nvSpPr>
            <p:spPr bwMode="auto">
              <a:xfrm rot="5400000">
                <a:off x="2294" y="2672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56" name="Freeform 484"/>
              <p:cNvSpPr>
                <a:spLocks/>
              </p:cNvSpPr>
              <p:nvPr/>
            </p:nvSpPr>
            <p:spPr bwMode="auto">
              <a:xfrm rot="5400000">
                <a:off x="2290" y="2679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57" name="Freeform 485"/>
              <p:cNvSpPr>
                <a:spLocks/>
              </p:cNvSpPr>
              <p:nvPr/>
            </p:nvSpPr>
            <p:spPr bwMode="auto">
              <a:xfrm rot="5400000">
                <a:off x="2290" y="2684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58" name="Freeform 486"/>
              <p:cNvSpPr>
                <a:spLocks/>
              </p:cNvSpPr>
              <p:nvPr/>
            </p:nvSpPr>
            <p:spPr bwMode="auto">
              <a:xfrm rot="5400000">
                <a:off x="2294" y="2690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59" name="Freeform 487"/>
              <p:cNvSpPr>
                <a:spLocks/>
              </p:cNvSpPr>
              <p:nvPr/>
            </p:nvSpPr>
            <p:spPr bwMode="auto">
              <a:xfrm rot="5400000">
                <a:off x="2290" y="2698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60" name="Freeform 488"/>
              <p:cNvSpPr>
                <a:spLocks/>
              </p:cNvSpPr>
              <p:nvPr/>
            </p:nvSpPr>
            <p:spPr bwMode="auto">
              <a:xfrm rot="5400000">
                <a:off x="2290" y="2702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61" name="Freeform 489"/>
              <p:cNvSpPr>
                <a:spLocks/>
              </p:cNvSpPr>
              <p:nvPr/>
            </p:nvSpPr>
            <p:spPr bwMode="auto">
              <a:xfrm rot="5400000">
                <a:off x="2294" y="2708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62" name="Freeform 490"/>
              <p:cNvSpPr>
                <a:spLocks/>
              </p:cNvSpPr>
              <p:nvPr/>
            </p:nvSpPr>
            <p:spPr bwMode="auto">
              <a:xfrm rot="5400000">
                <a:off x="2290" y="2716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63" name="Freeform 491"/>
              <p:cNvSpPr>
                <a:spLocks/>
              </p:cNvSpPr>
              <p:nvPr/>
            </p:nvSpPr>
            <p:spPr bwMode="auto">
              <a:xfrm rot="5400000">
                <a:off x="2293" y="2721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64" name="Freeform 492"/>
              <p:cNvSpPr>
                <a:spLocks/>
              </p:cNvSpPr>
              <p:nvPr/>
            </p:nvSpPr>
            <p:spPr bwMode="auto">
              <a:xfrm rot="5400000">
                <a:off x="2294" y="2726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65" name="Freeform 493"/>
              <p:cNvSpPr>
                <a:spLocks/>
              </p:cNvSpPr>
              <p:nvPr/>
            </p:nvSpPr>
            <p:spPr bwMode="auto">
              <a:xfrm rot="5400000">
                <a:off x="2290" y="2734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66" name="Freeform 494"/>
              <p:cNvSpPr>
                <a:spLocks/>
              </p:cNvSpPr>
              <p:nvPr/>
            </p:nvSpPr>
            <p:spPr bwMode="auto">
              <a:xfrm rot="5400000">
                <a:off x="2290" y="2739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67" name="Freeform 495"/>
              <p:cNvSpPr>
                <a:spLocks/>
              </p:cNvSpPr>
              <p:nvPr/>
            </p:nvSpPr>
            <p:spPr bwMode="auto">
              <a:xfrm rot="5400000">
                <a:off x="2294" y="2744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68" name="Freeform 496"/>
              <p:cNvSpPr>
                <a:spLocks/>
              </p:cNvSpPr>
              <p:nvPr/>
            </p:nvSpPr>
            <p:spPr bwMode="auto">
              <a:xfrm rot="5400000">
                <a:off x="2290" y="2752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69" name="Freeform 497"/>
              <p:cNvSpPr>
                <a:spLocks/>
              </p:cNvSpPr>
              <p:nvPr/>
            </p:nvSpPr>
            <p:spPr bwMode="auto">
              <a:xfrm rot="5400000">
                <a:off x="2290" y="2757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70" name="Freeform 498"/>
              <p:cNvSpPr>
                <a:spLocks/>
              </p:cNvSpPr>
              <p:nvPr/>
            </p:nvSpPr>
            <p:spPr bwMode="auto">
              <a:xfrm rot="5400000">
                <a:off x="2294" y="2762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71" name="Freeform 499"/>
              <p:cNvSpPr>
                <a:spLocks/>
              </p:cNvSpPr>
              <p:nvPr/>
            </p:nvSpPr>
            <p:spPr bwMode="auto">
              <a:xfrm rot="5400000">
                <a:off x="2294" y="2768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72" name="Freeform 500"/>
              <p:cNvSpPr>
                <a:spLocks/>
              </p:cNvSpPr>
              <p:nvPr/>
            </p:nvSpPr>
            <p:spPr bwMode="auto">
              <a:xfrm rot="5400000">
                <a:off x="2290" y="2775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73" name="Freeform 501"/>
              <p:cNvSpPr>
                <a:spLocks/>
              </p:cNvSpPr>
              <p:nvPr/>
            </p:nvSpPr>
            <p:spPr bwMode="auto">
              <a:xfrm rot="5400000">
                <a:off x="2290" y="2780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74" name="Freeform 502"/>
              <p:cNvSpPr>
                <a:spLocks/>
              </p:cNvSpPr>
              <p:nvPr/>
            </p:nvSpPr>
            <p:spPr bwMode="auto">
              <a:xfrm rot="5400000">
                <a:off x="2294" y="2786"/>
                <a:ext cx="11" cy="11"/>
              </a:xfrm>
              <a:custGeom>
                <a:avLst/>
                <a:gdLst>
                  <a:gd name="T0" fmla="*/ 6 w 11"/>
                  <a:gd name="T1" fmla="*/ 0 h 12"/>
                  <a:gd name="T2" fmla="*/ 11 w 11"/>
                  <a:gd name="T3" fmla="*/ 9 h 12"/>
                  <a:gd name="T4" fmla="*/ 0 w 11"/>
                  <a:gd name="T5" fmla="*/ 9 h 12"/>
                  <a:gd name="T6" fmla="*/ 6 w 11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2"/>
                  <a:gd name="T14" fmla="*/ 11 w 11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2">
                    <a:moveTo>
                      <a:pt x="6" y="0"/>
                    </a:moveTo>
                    <a:lnTo>
                      <a:pt x="11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75" name="Freeform 503"/>
              <p:cNvSpPr>
                <a:spLocks/>
              </p:cNvSpPr>
              <p:nvPr/>
            </p:nvSpPr>
            <p:spPr bwMode="auto">
              <a:xfrm rot="5400000">
                <a:off x="2294" y="2791"/>
                <a:ext cx="11" cy="11"/>
              </a:xfrm>
              <a:custGeom>
                <a:avLst/>
                <a:gdLst>
                  <a:gd name="T0" fmla="*/ 5 w 11"/>
                  <a:gd name="T1" fmla="*/ 0 h 12"/>
                  <a:gd name="T2" fmla="*/ 11 w 11"/>
                  <a:gd name="T3" fmla="*/ 9 h 12"/>
                  <a:gd name="T4" fmla="*/ 0 w 11"/>
                  <a:gd name="T5" fmla="*/ 9 h 12"/>
                  <a:gd name="T6" fmla="*/ 5 w 11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2"/>
                  <a:gd name="T14" fmla="*/ 11 w 11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2">
                    <a:moveTo>
                      <a:pt x="5" y="0"/>
                    </a:moveTo>
                    <a:lnTo>
                      <a:pt x="11" y="12"/>
                    </a:lnTo>
                    <a:lnTo>
                      <a:pt x="0" y="1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76" name="Freeform 504"/>
              <p:cNvSpPr>
                <a:spLocks/>
              </p:cNvSpPr>
              <p:nvPr/>
            </p:nvSpPr>
            <p:spPr bwMode="auto">
              <a:xfrm rot="5400000">
                <a:off x="2290" y="2798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77" name="Freeform 505"/>
              <p:cNvSpPr>
                <a:spLocks/>
              </p:cNvSpPr>
              <p:nvPr/>
            </p:nvSpPr>
            <p:spPr bwMode="auto">
              <a:xfrm rot="5400000">
                <a:off x="2290" y="2803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78" name="Freeform 506"/>
              <p:cNvSpPr>
                <a:spLocks/>
              </p:cNvSpPr>
              <p:nvPr/>
            </p:nvSpPr>
            <p:spPr bwMode="auto">
              <a:xfrm rot="5400000">
                <a:off x="2294" y="2809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79" name="Freeform 507"/>
              <p:cNvSpPr>
                <a:spLocks/>
              </p:cNvSpPr>
              <p:nvPr/>
            </p:nvSpPr>
            <p:spPr bwMode="auto">
              <a:xfrm rot="5400000">
                <a:off x="2290" y="2816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80" name="Freeform 508"/>
              <p:cNvSpPr>
                <a:spLocks/>
              </p:cNvSpPr>
              <p:nvPr/>
            </p:nvSpPr>
            <p:spPr bwMode="auto">
              <a:xfrm rot="5400000">
                <a:off x="2290" y="2821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81" name="Freeform 509"/>
              <p:cNvSpPr>
                <a:spLocks/>
              </p:cNvSpPr>
              <p:nvPr/>
            </p:nvSpPr>
            <p:spPr bwMode="auto">
              <a:xfrm rot="5400000">
                <a:off x="2294" y="2827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82" name="Freeform 510"/>
              <p:cNvSpPr>
                <a:spLocks/>
              </p:cNvSpPr>
              <p:nvPr/>
            </p:nvSpPr>
            <p:spPr bwMode="auto">
              <a:xfrm rot="5400000">
                <a:off x="2290" y="2835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83" name="Freeform 511"/>
              <p:cNvSpPr>
                <a:spLocks/>
              </p:cNvSpPr>
              <p:nvPr/>
            </p:nvSpPr>
            <p:spPr bwMode="auto">
              <a:xfrm rot="5400000">
                <a:off x="2290" y="2839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84" name="Freeform 512"/>
              <p:cNvSpPr>
                <a:spLocks/>
              </p:cNvSpPr>
              <p:nvPr/>
            </p:nvSpPr>
            <p:spPr bwMode="auto">
              <a:xfrm rot="5400000">
                <a:off x="2294" y="2845"/>
                <a:ext cx="11" cy="11"/>
              </a:xfrm>
              <a:custGeom>
                <a:avLst/>
                <a:gdLst>
                  <a:gd name="T0" fmla="*/ 6 w 12"/>
                  <a:gd name="T1" fmla="*/ 0 h 12"/>
                  <a:gd name="T2" fmla="*/ 9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85" name="Freeform 513"/>
              <p:cNvSpPr>
                <a:spLocks/>
              </p:cNvSpPr>
              <p:nvPr/>
            </p:nvSpPr>
            <p:spPr bwMode="auto">
              <a:xfrm rot="5400000">
                <a:off x="2290" y="2853"/>
                <a:ext cx="12" cy="11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9 h 12"/>
                  <a:gd name="T4" fmla="*/ 0 w 12"/>
                  <a:gd name="T5" fmla="*/ 9 h 12"/>
                  <a:gd name="T6" fmla="*/ 6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6" y="0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86" name="Line 514"/>
              <p:cNvSpPr>
                <a:spLocks noChangeShapeType="1"/>
              </p:cNvSpPr>
              <p:nvPr/>
            </p:nvSpPr>
            <p:spPr bwMode="auto">
              <a:xfrm rot="5400000">
                <a:off x="2578" y="2858"/>
                <a:ext cx="48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87" name="Line 515"/>
              <p:cNvSpPr>
                <a:spLocks noChangeShapeType="1"/>
              </p:cNvSpPr>
              <p:nvPr/>
            </p:nvSpPr>
            <p:spPr bwMode="auto">
              <a:xfrm rot="5400000">
                <a:off x="2974" y="2858"/>
                <a:ext cx="48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88" name="Line 516"/>
              <p:cNvSpPr>
                <a:spLocks noChangeShapeType="1"/>
              </p:cNvSpPr>
              <p:nvPr/>
            </p:nvSpPr>
            <p:spPr bwMode="auto">
              <a:xfrm rot="5400000">
                <a:off x="3371" y="2857"/>
                <a:ext cx="48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89" name="Rectangle 517"/>
              <p:cNvSpPr>
                <a:spLocks noChangeArrowheads="1"/>
              </p:cNvSpPr>
              <p:nvPr/>
            </p:nvSpPr>
            <p:spPr bwMode="auto">
              <a:xfrm rot="5400000">
                <a:off x="2710" y="1774"/>
                <a:ext cx="54" cy="55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  <p:sp>
            <p:nvSpPr>
              <p:cNvPr id="119090" name="Line 518"/>
              <p:cNvSpPr>
                <a:spLocks noChangeShapeType="1"/>
              </p:cNvSpPr>
              <p:nvPr/>
            </p:nvSpPr>
            <p:spPr bwMode="auto">
              <a:xfrm rot="5400000" flipH="1" flipV="1">
                <a:off x="2744" y="1780"/>
                <a:ext cx="18" cy="1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91" name="Line 519"/>
              <p:cNvSpPr>
                <a:spLocks noChangeShapeType="1"/>
              </p:cNvSpPr>
              <p:nvPr/>
            </p:nvSpPr>
            <p:spPr bwMode="auto">
              <a:xfrm rot="5400000">
                <a:off x="2727" y="1798"/>
                <a:ext cx="16" cy="1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92" name="Line 520"/>
              <p:cNvSpPr>
                <a:spLocks noChangeShapeType="1"/>
              </p:cNvSpPr>
              <p:nvPr/>
            </p:nvSpPr>
            <p:spPr bwMode="auto">
              <a:xfrm rot="5400000" flipH="1">
                <a:off x="2726" y="1780"/>
                <a:ext cx="18" cy="1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93" name="Line 521"/>
              <p:cNvSpPr>
                <a:spLocks noChangeShapeType="1"/>
              </p:cNvSpPr>
              <p:nvPr/>
            </p:nvSpPr>
            <p:spPr bwMode="auto">
              <a:xfrm rot="5400000" flipV="1">
                <a:off x="2745" y="1798"/>
                <a:ext cx="16" cy="1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94" name="Rectangle 522"/>
              <p:cNvSpPr>
                <a:spLocks noChangeArrowheads="1"/>
              </p:cNvSpPr>
              <p:nvPr/>
            </p:nvSpPr>
            <p:spPr bwMode="auto">
              <a:xfrm rot="5400000">
                <a:off x="2699" y="2014"/>
                <a:ext cx="52" cy="55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  <p:sp>
            <p:nvSpPr>
              <p:cNvPr id="119095" name="Line 523"/>
              <p:cNvSpPr>
                <a:spLocks noChangeShapeType="1"/>
              </p:cNvSpPr>
              <p:nvPr/>
            </p:nvSpPr>
            <p:spPr bwMode="auto">
              <a:xfrm rot="5400000" flipH="1" flipV="1">
                <a:off x="2732" y="2019"/>
                <a:ext cx="18" cy="1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96" name="Line 524"/>
              <p:cNvSpPr>
                <a:spLocks noChangeShapeType="1"/>
              </p:cNvSpPr>
              <p:nvPr/>
            </p:nvSpPr>
            <p:spPr bwMode="auto">
              <a:xfrm rot="5400000">
                <a:off x="2714" y="2037"/>
                <a:ext cx="18" cy="1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97" name="Line 525"/>
              <p:cNvSpPr>
                <a:spLocks noChangeShapeType="1"/>
              </p:cNvSpPr>
              <p:nvPr/>
            </p:nvSpPr>
            <p:spPr bwMode="auto">
              <a:xfrm rot="5400000" flipH="1">
                <a:off x="2714" y="2019"/>
                <a:ext cx="18" cy="1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98" name="Line 526"/>
              <p:cNvSpPr>
                <a:spLocks noChangeShapeType="1"/>
              </p:cNvSpPr>
              <p:nvPr/>
            </p:nvSpPr>
            <p:spPr bwMode="auto">
              <a:xfrm rot="5400000" flipV="1">
                <a:off x="2732" y="2037"/>
                <a:ext cx="18" cy="1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099" name="Rectangle 527"/>
              <p:cNvSpPr>
                <a:spLocks noChangeArrowheads="1"/>
              </p:cNvSpPr>
              <p:nvPr/>
            </p:nvSpPr>
            <p:spPr bwMode="auto">
              <a:xfrm rot="5400000">
                <a:off x="2726" y="2247"/>
                <a:ext cx="54" cy="54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  <p:sp>
            <p:nvSpPr>
              <p:cNvPr id="119100" name="Line 528"/>
              <p:cNvSpPr>
                <a:spLocks noChangeShapeType="1"/>
              </p:cNvSpPr>
              <p:nvPr/>
            </p:nvSpPr>
            <p:spPr bwMode="auto">
              <a:xfrm rot="5400000" flipH="1" flipV="1">
                <a:off x="2752" y="2254"/>
                <a:ext cx="18" cy="17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01" name="Line 529"/>
              <p:cNvSpPr>
                <a:spLocks noChangeShapeType="1"/>
              </p:cNvSpPr>
              <p:nvPr/>
            </p:nvSpPr>
            <p:spPr bwMode="auto">
              <a:xfrm rot="5400000">
                <a:off x="2738" y="2271"/>
                <a:ext cx="18" cy="1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02" name="Line 530"/>
              <p:cNvSpPr>
                <a:spLocks noChangeShapeType="1"/>
              </p:cNvSpPr>
              <p:nvPr/>
            </p:nvSpPr>
            <p:spPr bwMode="auto">
              <a:xfrm rot="5400000" flipH="1">
                <a:off x="2738" y="2253"/>
                <a:ext cx="18" cy="1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03" name="Line 531"/>
              <p:cNvSpPr>
                <a:spLocks noChangeShapeType="1"/>
              </p:cNvSpPr>
              <p:nvPr/>
            </p:nvSpPr>
            <p:spPr bwMode="auto">
              <a:xfrm rot="5400000" flipV="1">
                <a:off x="2752" y="2272"/>
                <a:ext cx="18" cy="17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04" name="Rectangle 532"/>
              <p:cNvSpPr>
                <a:spLocks noChangeArrowheads="1"/>
              </p:cNvSpPr>
              <p:nvPr/>
            </p:nvSpPr>
            <p:spPr bwMode="auto">
              <a:xfrm rot="5400000">
                <a:off x="2770" y="2481"/>
                <a:ext cx="54" cy="55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  <p:sp>
            <p:nvSpPr>
              <p:cNvPr id="119105" name="Line 533"/>
              <p:cNvSpPr>
                <a:spLocks noChangeShapeType="1"/>
              </p:cNvSpPr>
              <p:nvPr/>
            </p:nvSpPr>
            <p:spPr bwMode="auto">
              <a:xfrm rot="5400000" flipH="1" flipV="1">
                <a:off x="2804" y="2486"/>
                <a:ext cx="18" cy="1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06" name="Line 534"/>
              <p:cNvSpPr>
                <a:spLocks noChangeShapeType="1"/>
              </p:cNvSpPr>
              <p:nvPr/>
            </p:nvSpPr>
            <p:spPr bwMode="auto">
              <a:xfrm rot="5400000">
                <a:off x="2786" y="2504"/>
                <a:ext cx="18" cy="1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07" name="Line 535"/>
              <p:cNvSpPr>
                <a:spLocks noChangeShapeType="1"/>
              </p:cNvSpPr>
              <p:nvPr/>
            </p:nvSpPr>
            <p:spPr bwMode="auto">
              <a:xfrm rot="5400000" flipH="1">
                <a:off x="2786" y="2486"/>
                <a:ext cx="18" cy="1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08" name="Line 536"/>
              <p:cNvSpPr>
                <a:spLocks noChangeShapeType="1"/>
              </p:cNvSpPr>
              <p:nvPr/>
            </p:nvSpPr>
            <p:spPr bwMode="auto">
              <a:xfrm rot="5400000" flipV="1">
                <a:off x="2804" y="2504"/>
                <a:ext cx="18" cy="1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09" name="Rectangle 537"/>
              <p:cNvSpPr>
                <a:spLocks noChangeArrowheads="1"/>
              </p:cNvSpPr>
              <p:nvPr/>
            </p:nvSpPr>
            <p:spPr bwMode="auto">
              <a:xfrm rot="5400000">
                <a:off x="2329" y="2714"/>
                <a:ext cx="54" cy="54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  <p:sp>
            <p:nvSpPr>
              <p:cNvPr id="119110" name="Line 538"/>
              <p:cNvSpPr>
                <a:spLocks noChangeShapeType="1"/>
              </p:cNvSpPr>
              <p:nvPr/>
            </p:nvSpPr>
            <p:spPr bwMode="auto">
              <a:xfrm rot="5400000" flipH="1" flipV="1">
                <a:off x="2360" y="2720"/>
                <a:ext cx="18" cy="1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11" name="Line 539"/>
              <p:cNvSpPr>
                <a:spLocks noChangeShapeType="1"/>
              </p:cNvSpPr>
              <p:nvPr/>
            </p:nvSpPr>
            <p:spPr bwMode="auto">
              <a:xfrm rot="5400000">
                <a:off x="2342" y="2738"/>
                <a:ext cx="18" cy="1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12" name="Line 540"/>
              <p:cNvSpPr>
                <a:spLocks noChangeShapeType="1"/>
              </p:cNvSpPr>
              <p:nvPr/>
            </p:nvSpPr>
            <p:spPr bwMode="auto">
              <a:xfrm rot="5400000" flipH="1">
                <a:off x="2342" y="2720"/>
                <a:ext cx="18" cy="1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13" name="Line 541"/>
              <p:cNvSpPr>
                <a:spLocks noChangeShapeType="1"/>
              </p:cNvSpPr>
              <p:nvPr/>
            </p:nvSpPr>
            <p:spPr bwMode="auto">
              <a:xfrm rot="5400000" flipV="1">
                <a:off x="2360" y="2738"/>
                <a:ext cx="18" cy="1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14" name="Rectangle 542"/>
              <p:cNvSpPr>
                <a:spLocks noChangeArrowheads="1"/>
              </p:cNvSpPr>
              <p:nvPr/>
            </p:nvSpPr>
            <p:spPr bwMode="auto">
              <a:xfrm rot="5400000">
                <a:off x="3010" y="1774"/>
                <a:ext cx="54" cy="55"/>
              </a:xfrm>
              <a:prstGeom prst="rect">
                <a:avLst/>
              </a:pr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  <p:sp>
            <p:nvSpPr>
              <p:cNvPr id="119115" name="Line 543"/>
              <p:cNvSpPr>
                <a:spLocks noChangeShapeType="1"/>
              </p:cNvSpPr>
              <p:nvPr/>
            </p:nvSpPr>
            <p:spPr bwMode="auto">
              <a:xfrm rot="5400000" flipH="1" flipV="1">
                <a:off x="3044" y="1780"/>
                <a:ext cx="18" cy="18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16" name="Line 544"/>
              <p:cNvSpPr>
                <a:spLocks noChangeShapeType="1"/>
              </p:cNvSpPr>
              <p:nvPr/>
            </p:nvSpPr>
            <p:spPr bwMode="auto">
              <a:xfrm rot="5400000">
                <a:off x="3027" y="1798"/>
                <a:ext cx="16" cy="18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17" name="Line 545"/>
              <p:cNvSpPr>
                <a:spLocks noChangeShapeType="1"/>
              </p:cNvSpPr>
              <p:nvPr/>
            </p:nvSpPr>
            <p:spPr bwMode="auto">
              <a:xfrm rot="5400000" flipH="1">
                <a:off x="3026" y="1780"/>
                <a:ext cx="18" cy="18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18" name="Line 546"/>
              <p:cNvSpPr>
                <a:spLocks noChangeShapeType="1"/>
              </p:cNvSpPr>
              <p:nvPr/>
            </p:nvSpPr>
            <p:spPr bwMode="auto">
              <a:xfrm rot="5400000" flipV="1">
                <a:off x="3045" y="1798"/>
                <a:ext cx="16" cy="18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19" name="Line 547"/>
              <p:cNvSpPr>
                <a:spLocks noChangeShapeType="1"/>
              </p:cNvSpPr>
              <p:nvPr/>
            </p:nvSpPr>
            <p:spPr bwMode="auto">
              <a:xfrm rot="5400000" flipV="1">
                <a:off x="3052" y="1790"/>
                <a:ext cx="1" cy="18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20" name="Line 548"/>
              <p:cNvSpPr>
                <a:spLocks noChangeShapeType="1"/>
              </p:cNvSpPr>
              <p:nvPr/>
            </p:nvSpPr>
            <p:spPr bwMode="auto">
              <a:xfrm rot="5400000">
                <a:off x="3034" y="1790"/>
                <a:ext cx="1" cy="18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21" name="Rectangle 549"/>
              <p:cNvSpPr>
                <a:spLocks noChangeArrowheads="1"/>
              </p:cNvSpPr>
              <p:nvPr/>
            </p:nvSpPr>
            <p:spPr bwMode="auto">
              <a:xfrm rot="5400000">
                <a:off x="2535" y="2013"/>
                <a:ext cx="52" cy="54"/>
              </a:xfrm>
              <a:prstGeom prst="rect">
                <a:avLst/>
              </a:pr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  <p:sp>
            <p:nvSpPr>
              <p:cNvPr id="119122" name="Line 550"/>
              <p:cNvSpPr>
                <a:spLocks noChangeShapeType="1"/>
              </p:cNvSpPr>
              <p:nvPr/>
            </p:nvSpPr>
            <p:spPr bwMode="auto">
              <a:xfrm rot="5400000" flipH="1" flipV="1">
                <a:off x="2564" y="2019"/>
                <a:ext cx="18" cy="18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23" name="Line 551"/>
              <p:cNvSpPr>
                <a:spLocks noChangeShapeType="1"/>
              </p:cNvSpPr>
              <p:nvPr/>
            </p:nvSpPr>
            <p:spPr bwMode="auto">
              <a:xfrm rot="5400000">
                <a:off x="2546" y="2037"/>
                <a:ext cx="18" cy="18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24" name="Line 552"/>
              <p:cNvSpPr>
                <a:spLocks noChangeShapeType="1"/>
              </p:cNvSpPr>
              <p:nvPr/>
            </p:nvSpPr>
            <p:spPr bwMode="auto">
              <a:xfrm rot="5400000" flipH="1">
                <a:off x="2546" y="2019"/>
                <a:ext cx="18" cy="18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25" name="Line 553"/>
              <p:cNvSpPr>
                <a:spLocks noChangeShapeType="1"/>
              </p:cNvSpPr>
              <p:nvPr/>
            </p:nvSpPr>
            <p:spPr bwMode="auto">
              <a:xfrm rot="5400000" flipV="1">
                <a:off x="2564" y="2037"/>
                <a:ext cx="18" cy="18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26" name="Line 554"/>
              <p:cNvSpPr>
                <a:spLocks noChangeShapeType="1"/>
              </p:cNvSpPr>
              <p:nvPr/>
            </p:nvSpPr>
            <p:spPr bwMode="auto">
              <a:xfrm rot="5400000" flipV="1">
                <a:off x="2572" y="2028"/>
                <a:ext cx="1" cy="18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27" name="Line 555"/>
              <p:cNvSpPr>
                <a:spLocks noChangeShapeType="1"/>
              </p:cNvSpPr>
              <p:nvPr/>
            </p:nvSpPr>
            <p:spPr bwMode="auto">
              <a:xfrm rot="5400000">
                <a:off x="2554" y="2028"/>
                <a:ext cx="1" cy="18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28" name="Rectangle 556"/>
              <p:cNvSpPr>
                <a:spLocks noChangeArrowheads="1"/>
              </p:cNvSpPr>
              <p:nvPr/>
            </p:nvSpPr>
            <p:spPr bwMode="auto">
              <a:xfrm rot="5400000">
                <a:off x="2900" y="1774"/>
                <a:ext cx="54" cy="54"/>
              </a:xfrm>
              <a:prstGeom prst="rect">
                <a:avLst/>
              </a:prstGeom>
              <a:solidFill>
                <a:srgbClr val="6666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  <p:sp>
            <p:nvSpPr>
              <p:cNvPr id="119129" name="Line 557"/>
              <p:cNvSpPr>
                <a:spLocks noChangeShapeType="1"/>
              </p:cNvSpPr>
              <p:nvPr/>
            </p:nvSpPr>
            <p:spPr bwMode="auto">
              <a:xfrm rot="5400000" flipH="1" flipV="1">
                <a:off x="2930" y="1780"/>
                <a:ext cx="18" cy="18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30" name="Line 558"/>
              <p:cNvSpPr>
                <a:spLocks noChangeShapeType="1"/>
              </p:cNvSpPr>
              <p:nvPr/>
            </p:nvSpPr>
            <p:spPr bwMode="auto">
              <a:xfrm rot="5400000">
                <a:off x="2910" y="1800"/>
                <a:ext cx="16" cy="17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31" name="Line 559"/>
              <p:cNvSpPr>
                <a:spLocks noChangeShapeType="1"/>
              </p:cNvSpPr>
              <p:nvPr/>
            </p:nvSpPr>
            <p:spPr bwMode="auto">
              <a:xfrm rot="5400000" flipH="1">
                <a:off x="2908" y="1784"/>
                <a:ext cx="18" cy="17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32" name="Line 560"/>
              <p:cNvSpPr>
                <a:spLocks noChangeShapeType="1"/>
              </p:cNvSpPr>
              <p:nvPr/>
            </p:nvSpPr>
            <p:spPr bwMode="auto">
              <a:xfrm rot="5400000" flipV="1">
                <a:off x="2930" y="1798"/>
                <a:ext cx="16" cy="18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33" name="Rectangle 561"/>
              <p:cNvSpPr>
                <a:spLocks noChangeArrowheads="1"/>
              </p:cNvSpPr>
              <p:nvPr/>
            </p:nvSpPr>
            <p:spPr bwMode="auto">
              <a:xfrm rot="5400000">
                <a:off x="2679" y="2013"/>
                <a:ext cx="52" cy="54"/>
              </a:xfrm>
              <a:prstGeom prst="rect">
                <a:avLst/>
              </a:prstGeom>
              <a:solidFill>
                <a:srgbClr val="6666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  <p:sp>
            <p:nvSpPr>
              <p:cNvPr id="119134" name="Line 562"/>
              <p:cNvSpPr>
                <a:spLocks noChangeShapeType="1"/>
              </p:cNvSpPr>
              <p:nvPr/>
            </p:nvSpPr>
            <p:spPr bwMode="auto">
              <a:xfrm rot="5400000" flipH="1" flipV="1">
                <a:off x="2708" y="2019"/>
                <a:ext cx="18" cy="18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35" name="Line 563"/>
              <p:cNvSpPr>
                <a:spLocks noChangeShapeType="1"/>
              </p:cNvSpPr>
              <p:nvPr/>
            </p:nvSpPr>
            <p:spPr bwMode="auto">
              <a:xfrm rot="5400000">
                <a:off x="2686" y="2039"/>
                <a:ext cx="18" cy="17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36" name="Line 564"/>
              <p:cNvSpPr>
                <a:spLocks noChangeShapeType="1"/>
              </p:cNvSpPr>
              <p:nvPr/>
            </p:nvSpPr>
            <p:spPr bwMode="auto">
              <a:xfrm rot="5400000" flipH="1">
                <a:off x="2686" y="2021"/>
                <a:ext cx="18" cy="17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37" name="Line 565"/>
              <p:cNvSpPr>
                <a:spLocks noChangeShapeType="1"/>
              </p:cNvSpPr>
              <p:nvPr/>
            </p:nvSpPr>
            <p:spPr bwMode="auto">
              <a:xfrm rot="5400000" flipV="1">
                <a:off x="2708" y="2037"/>
                <a:ext cx="18" cy="18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38" name="Rectangle 566"/>
              <p:cNvSpPr>
                <a:spLocks noChangeArrowheads="1"/>
              </p:cNvSpPr>
              <p:nvPr/>
            </p:nvSpPr>
            <p:spPr bwMode="auto">
              <a:xfrm rot="5400000">
                <a:off x="2542" y="2248"/>
                <a:ext cx="54" cy="55"/>
              </a:xfrm>
              <a:prstGeom prst="rect">
                <a:avLst/>
              </a:prstGeom>
              <a:solidFill>
                <a:srgbClr val="6666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  <p:sp>
            <p:nvSpPr>
              <p:cNvPr id="119139" name="Line 567"/>
              <p:cNvSpPr>
                <a:spLocks noChangeShapeType="1"/>
              </p:cNvSpPr>
              <p:nvPr/>
            </p:nvSpPr>
            <p:spPr bwMode="auto">
              <a:xfrm rot="5400000" flipH="1" flipV="1">
                <a:off x="2576" y="2253"/>
                <a:ext cx="18" cy="18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40" name="Line 568"/>
              <p:cNvSpPr>
                <a:spLocks noChangeShapeType="1"/>
              </p:cNvSpPr>
              <p:nvPr/>
            </p:nvSpPr>
            <p:spPr bwMode="auto">
              <a:xfrm rot="5400000">
                <a:off x="2558" y="2271"/>
                <a:ext cx="18" cy="18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41" name="Line 569"/>
              <p:cNvSpPr>
                <a:spLocks noChangeShapeType="1"/>
              </p:cNvSpPr>
              <p:nvPr/>
            </p:nvSpPr>
            <p:spPr bwMode="auto">
              <a:xfrm rot="5400000" flipH="1">
                <a:off x="2558" y="2253"/>
                <a:ext cx="18" cy="18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42" name="Line 570"/>
              <p:cNvSpPr>
                <a:spLocks noChangeShapeType="1"/>
              </p:cNvSpPr>
              <p:nvPr/>
            </p:nvSpPr>
            <p:spPr bwMode="auto">
              <a:xfrm rot="5400000" flipV="1">
                <a:off x="2576" y="2271"/>
                <a:ext cx="18" cy="18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43" name="Rectangle 571"/>
              <p:cNvSpPr>
                <a:spLocks noChangeArrowheads="1"/>
              </p:cNvSpPr>
              <p:nvPr/>
            </p:nvSpPr>
            <p:spPr bwMode="auto">
              <a:xfrm rot="5400000" flipV="1">
                <a:off x="1860" y="2174"/>
                <a:ext cx="311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nl-BE" sz="900">
                    <a:solidFill>
                      <a:srgbClr val="000000"/>
                    </a:solidFill>
                  </a:rPr>
                  <a:t>Depth (cm)</a:t>
                </a:r>
                <a:r>
                  <a:rPr lang="en-US" altLang="nl-BE" sz="900" b="1">
                    <a:solidFill>
                      <a:srgbClr val="000000"/>
                    </a:solidFill>
                  </a:rPr>
                  <a:t> </a:t>
                </a:r>
                <a:endParaRPr lang="en-US" altLang="nl-BE" sz="900"/>
              </a:p>
            </p:txBody>
          </p:sp>
          <p:sp>
            <p:nvSpPr>
              <p:cNvPr id="119144" name="Rectangle 572"/>
              <p:cNvSpPr>
                <a:spLocks noChangeArrowheads="1"/>
              </p:cNvSpPr>
              <p:nvPr/>
            </p:nvSpPr>
            <p:spPr bwMode="auto">
              <a:xfrm>
                <a:off x="2678" y="1389"/>
                <a:ext cx="447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nl-BE" sz="1200">
                    <a:solidFill>
                      <a:srgbClr val="000000"/>
                    </a:solidFill>
                  </a:rPr>
                  <a:t>H</a:t>
                </a:r>
                <a:r>
                  <a:rPr lang="en-US" altLang="nl-BE" sz="1200" baseline="-25000">
                    <a:solidFill>
                      <a:srgbClr val="000000"/>
                    </a:solidFill>
                  </a:rPr>
                  <a:t>2</a:t>
                </a:r>
                <a:r>
                  <a:rPr lang="en-US" altLang="nl-BE" sz="1200">
                    <a:solidFill>
                      <a:srgbClr val="000000"/>
                    </a:solidFill>
                  </a:rPr>
                  <a:t>S, O</a:t>
                </a:r>
                <a:r>
                  <a:rPr lang="en-US" altLang="nl-BE" sz="1200" baseline="-25000">
                    <a:solidFill>
                      <a:srgbClr val="000000"/>
                    </a:solidFill>
                  </a:rPr>
                  <a:t>2</a:t>
                </a:r>
                <a:r>
                  <a:rPr lang="en-US" altLang="nl-BE" sz="1200">
                    <a:solidFill>
                      <a:srgbClr val="000000"/>
                    </a:solidFill>
                  </a:rPr>
                  <a:t> (mM)</a:t>
                </a:r>
                <a:endParaRPr lang="en-US" altLang="nl-BE" sz="1200"/>
              </a:p>
            </p:txBody>
          </p:sp>
          <p:sp>
            <p:nvSpPr>
              <p:cNvPr id="119145" name="Rectangle 573"/>
              <p:cNvSpPr>
                <a:spLocks noChangeArrowheads="1"/>
              </p:cNvSpPr>
              <p:nvPr/>
            </p:nvSpPr>
            <p:spPr bwMode="auto">
              <a:xfrm>
                <a:off x="3085" y="3052"/>
                <a:ext cx="0" cy="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BE" sz="7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9146" name="Rectangle 574"/>
              <p:cNvSpPr>
                <a:spLocks noChangeArrowheads="1"/>
              </p:cNvSpPr>
              <p:nvPr/>
            </p:nvSpPr>
            <p:spPr bwMode="auto">
              <a:xfrm>
                <a:off x="2179" y="1576"/>
                <a:ext cx="91" cy="13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  <p:sp>
            <p:nvSpPr>
              <p:cNvPr id="119147" name="Line 575"/>
              <p:cNvSpPr>
                <a:spLocks noChangeShapeType="1"/>
              </p:cNvSpPr>
              <p:nvPr/>
            </p:nvSpPr>
            <p:spPr bwMode="auto">
              <a:xfrm rot="5400000">
                <a:off x="2870" y="2247"/>
                <a:ext cx="1" cy="11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148" name="Text Box 576"/>
              <p:cNvSpPr txBox="1">
                <a:spLocks noChangeArrowheads="1"/>
              </p:cNvSpPr>
              <p:nvPr/>
            </p:nvSpPr>
            <p:spPr bwMode="auto">
              <a:xfrm>
                <a:off x="2223" y="2878"/>
                <a:ext cx="1383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nl-BE" altLang="nl-BE" sz="900"/>
                  <a:t>0              1                  10               100</a:t>
                </a:r>
              </a:p>
            </p:txBody>
          </p:sp>
          <p:sp>
            <p:nvSpPr>
              <p:cNvPr id="119149" name="Text Box 577"/>
              <p:cNvSpPr txBox="1">
                <a:spLocks noChangeArrowheads="1"/>
              </p:cNvSpPr>
              <p:nvPr/>
            </p:nvSpPr>
            <p:spPr bwMode="auto">
              <a:xfrm>
                <a:off x="2290" y="1517"/>
                <a:ext cx="1134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nl-BE" altLang="nl-BE" sz="900"/>
                  <a:t>0,1    0,3     0,5    0,7    0,9     1,1</a:t>
                </a:r>
              </a:p>
            </p:txBody>
          </p:sp>
          <p:sp>
            <p:nvSpPr>
              <p:cNvPr id="119150" name="Text Box 578"/>
              <p:cNvSpPr txBox="1">
                <a:spLocks noChangeArrowheads="1"/>
              </p:cNvSpPr>
              <p:nvPr/>
            </p:nvSpPr>
            <p:spPr bwMode="auto">
              <a:xfrm>
                <a:off x="2133" y="1504"/>
                <a:ext cx="181" cy="9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225000"/>
                  </a:lnSpc>
                  <a:spcBef>
                    <a:spcPct val="50000"/>
                  </a:spcBef>
                </a:pPr>
                <a:r>
                  <a:rPr lang="nl-BE" altLang="nl-BE" sz="900"/>
                  <a:t>0</a:t>
                </a:r>
              </a:p>
              <a:p>
                <a:pPr eaLnBrk="1" hangingPunct="1">
                  <a:lnSpc>
                    <a:spcPct val="225000"/>
                  </a:lnSpc>
                  <a:spcBef>
                    <a:spcPct val="50000"/>
                  </a:spcBef>
                </a:pPr>
                <a:r>
                  <a:rPr lang="nl-BE" altLang="nl-BE" sz="900"/>
                  <a:t>1</a:t>
                </a:r>
              </a:p>
              <a:p>
                <a:pPr eaLnBrk="1" hangingPunct="1">
                  <a:lnSpc>
                    <a:spcPct val="225000"/>
                  </a:lnSpc>
                  <a:spcBef>
                    <a:spcPct val="50000"/>
                  </a:spcBef>
                </a:pPr>
                <a:r>
                  <a:rPr lang="nl-BE" altLang="nl-BE" sz="900"/>
                  <a:t>2</a:t>
                </a:r>
              </a:p>
              <a:p>
                <a:pPr eaLnBrk="1" hangingPunct="1">
                  <a:lnSpc>
                    <a:spcPct val="225000"/>
                  </a:lnSpc>
                  <a:spcBef>
                    <a:spcPct val="50000"/>
                  </a:spcBef>
                </a:pPr>
                <a:r>
                  <a:rPr lang="nl-BE" altLang="nl-BE" sz="900"/>
                  <a:t>3</a:t>
                </a:r>
              </a:p>
              <a:p>
                <a:pPr eaLnBrk="1" hangingPunct="1">
                  <a:lnSpc>
                    <a:spcPct val="225000"/>
                  </a:lnSpc>
                  <a:spcBef>
                    <a:spcPct val="50000"/>
                  </a:spcBef>
                </a:pPr>
                <a:r>
                  <a:rPr lang="nl-BE" altLang="nl-BE" sz="900"/>
                  <a:t>4</a:t>
                </a:r>
              </a:p>
            </p:txBody>
          </p:sp>
        </p:grpSp>
      </p:grpSp>
      <p:sp>
        <p:nvSpPr>
          <p:cNvPr id="569" name="Text Box 5"/>
          <p:cNvSpPr txBox="1">
            <a:spLocks noChangeArrowheads="1"/>
          </p:cNvSpPr>
          <p:nvPr/>
        </p:nvSpPr>
        <p:spPr bwMode="auto">
          <a:xfrm>
            <a:off x="1349414" y="-95422"/>
            <a:ext cx="72027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fr-FR" sz="2400" dirty="0">
                <a:solidFill>
                  <a:schemeClr val="tx2">
                    <a:lumMod val="75000"/>
                  </a:schemeClr>
                </a:solidFill>
              </a:rPr>
              <a:t>H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å</a:t>
            </a:r>
            <a:r>
              <a:rPr lang="fr-FR" sz="2400" dirty="0" err="1">
                <a:solidFill>
                  <a:schemeClr val="tx2">
                    <a:lumMod val="75000"/>
                  </a:schemeClr>
                </a:solidFill>
              </a:rPr>
              <a:t>kon</a:t>
            </a:r>
            <a:r>
              <a:rPr lang="fr-FR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tx2">
                    <a:lumMod val="75000"/>
                  </a:schemeClr>
                </a:solidFill>
              </a:rPr>
              <a:t>Mosby</a:t>
            </a:r>
            <a:r>
              <a:rPr lang="fr-FR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tx2">
                    <a:lumMod val="75000"/>
                  </a:schemeClr>
                </a:solidFill>
              </a:rPr>
              <a:t>Mud</a:t>
            </a:r>
            <a:r>
              <a:rPr lang="fr-FR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tx2">
                    <a:lumMod val="75000"/>
                  </a:schemeClr>
                </a:solidFill>
              </a:rPr>
              <a:t>volcano</a:t>
            </a:r>
            <a:r>
              <a:rPr lang="fr-FR" sz="2400" dirty="0">
                <a:solidFill>
                  <a:schemeClr val="tx2">
                    <a:lumMod val="75000"/>
                  </a:schemeClr>
                </a:solidFill>
              </a:rPr>
              <a:t> at Barents </a:t>
            </a:r>
            <a:r>
              <a:rPr lang="fr-FR" sz="2400" dirty="0" err="1" smtClean="0">
                <a:solidFill>
                  <a:schemeClr val="tx2">
                    <a:lumMod val="75000"/>
                  </a:schemeClr>
                </a:solidFill>
              </a:rPr>
              <a:t>sea</a:t>
            </a:r>
            <a:r>
              <a:rPr lang="fr-FR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tx2">
                    <a:lumMod val="75000"/>
                  </a:schemeClr>
                </a:solidFill>
              </a:rPr>
              <a:t>slope</a:t>
            </a:r>
            <a:r>
              <a:rPr lang="fr-FR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2400" dirty="0">
                <a:solidFill>
                  <a:schemeClr val="tx2">
                    <a:lumMod val="75000"/>
                  </a:schemeClr>
                </a:solidFill>
              </a:rPr>
              <a:t>(1280m)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71" name="Picture 3" descr="microbathyHMMV_for_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314" y="1959288"/>
            <a:ext cx="3456255" cy="2986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2" name="Picture 4" descr="beggiato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0" y="1903664"/>
            <a:ext cx="5045580" cy="378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23991" y="279873"/>
            <a:ext cx="2296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Van </a:t>
            </a:r>
            <a:r>
              <a:rPr lang="nl-NL" dirty="0" err="1" smtClean="0"/>
              <a:t>Gaever</a:t>
            </a:r>
            <a:r>
              <a:rPr lang="nl-NL" dirty="0" smtClean="0"/>
              <a:t> et al, 2006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1570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29000" decel="29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22222E-6 L 2.77778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2600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1 0.09283 L 0.00694 0.3187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1129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4"/>
          <p:cNvSpPr txBox="1">
            <a:spLocks noChangeArrowheads="1"/>
          </p:cNvSpPr>
          <p:nvPr/>
        </p:nvSpPr>
        <p:spPr bwMode="auto">
          <a:xfrm>
            <a:off x="5795963" y="4581525"/>
            <a:ext cx="1825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nl-BE">
                <a:latin typeface="+mn-lt"/>
                <a:cs typeface="Arial" charset="0"/>
              </a:rPr>
              <a:t>Seamounts </a:t>
            </a:r>
          </a:p>
          <a:p>
            <a:pPr eaLnBrk="1" hangingPunct="1">
              <a:defRPr/>
            </a:pPr>
            <a:r>
              <a:rPr lang="nl-BE">
                <a:latin typeface="+mn-lt"/>
                <a:cs typeface="Arial" charset="0"/>
              </a:rPr>
              <a:t>Cold water corals</a:t>
            </a:r>
          </a:p>
        </p:txBody>
      </p:sp>
      <p:pic>
        <p:nvPicPr>
          <p:cNvPr id="52227" name="Picture 6" descr="musse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75" y="3406775"/>
            <a:ext cx="5329238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 Box 7"/>
          <p:cNvSpPr txBox="1">
            <a:spLocks noChangeArrowheads="1"/>
          </p:cNvSpPr>
          <p:nvPr/>
        </p:nvSpPr>
        <p:spPr bwMode="auto">
          <a:xfrm>
            <a:off x="2051050" y="3500438"/>
            <a:ext cx="6365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nl-NL" sz="1400" b="1">
                <a:solidFill>
                  <a:schemeClr val="bg1"/>
                </a:solidFill>
                <a:latin typeface="+mn-lt"/>
                <a:cs typeface="Arial" charset="0"/>
              </a:rPr>
              <a:t>mbari</a:t>
            </a:r>
          </a:p>
        </p:txBody>
      </p:sp>
      <p:sp>
        <p:nvSpPr>
          <p:cNvPr id="49157" name="Text Box 12"/>
          <p:cNvSpPr txBox="1">
            <a:spLocks noChangeArrowheads="1"/>
          </p:cNvSpPr>
          <p:nvPr/>
        </p:nvSpPr>
        <p:spPr bwMode="auto">
          <a:xfrm>
            <a:off x="8286750" y="6521450"/>
            <a:ext cx="839788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nl-BE" sz="1600" b="1">
                <a:solidFill>
                  <a:schemeClr val="bg1"/>
                </a:solidFill>
                <a:latin typeface="+mn-lt"/>
                <a:cs typeface="Arial" charset="0"/>
              </a:rPr>
              <a:t>Ifremer</a:t>
            </a:r>
            <a:endParaRPr lang="nl-NL" sz="1600" b="1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pic>
        <p:nvPicPr>
          <p:cNvPr id="52230" name="Picture 13" descr="DSCN60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429000"/>
            <a:ext cx="5138738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14" descr="Norv_mega_fig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5300" y="-26988"/>
            <a:ext cx="51847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Text Box 15"/>
          <p:cNvSpPr txBox="1">
            <a:spLocks noChangeArrowheads="1"/>
          </p:cNvSpPr>
          <p:nvPr/>
        </p:nvSpPr>
        <p:spPr bwMode="auto">
          <a:xfrm>
            <a:off x="3436938" y="2276475"/>
            <a:ext cx="839787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nl-BE" sz="1600" b="1">
                <a:solidFill>
                  <a:schemeClr val="bg1"/>
                </a:solidFill>
                <a:latin typeface="+mn-lt"/>
                <a:cs typeface="Arial" charset="0"/>
              </a:rPr>
              <a:t>Ifremer</a:t>
            </a:r>
            <a:endParaRPr lang="nl-NL" sz="1600" b="1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pic>
        <p:nvPicPr>
          <p:cNvPr id="52234" name="Picture 11" descr="nodu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646" y="3270705"/>
            <a:ext cx="4986337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1" name="Text Box 17"/>
          <p:cNvSpPr txBox="1">
            <a:spLocks noChangeArrowheads="1"/>
          </p:cNvSpPr>
          <p:nvPr/>
        </p:nvSpPr>
        <p:spPr bwMode="auto">
          <a:xfrm>
            <a:off x="8826500" y="2924175"/>
            <a:ext cx="6048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nl-BE" sz="1600" b="1">
                <a:latin typeface="+mn-lt"/>
                <a:cs typeface="Arial" charset="0"/>
              </a:rPr>
              <a:t>NOC</a:t>
            </a:r>
            <a:endParaRPr lang="nl-NL" sz="1600" b="1">
              <a:latin typeface="+mn-lt"/>
              <a:cs typeface="Arial" charset="0"/>
            </a:endParaRPr>
          </a:p>
        </p:txBody>
      </p:sp>
      <p:pic>
        <p:nvPicPr>
          <p:cNvPr id="52235" name="Picture 8" descr="Mats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0"/>
            <a:ext cx="3563937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6" name="Picture 19" descr="cwc_lophelia_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-100013"/>
            <a:ext cx="4762500" cy="357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5" name="Text Box 20"/>
          <p:cNvSpPr txBox="1">
            <a:spLocks noChangeArrowheads="1"/>
          </p:cNvSpPr>
          <p:nvPr/>
        </p:nvSpPr>
        <p:spPr bwMode="auto">
          <a:xfrm>
            <a:off x="815975" y="3168650"/>
            <a:ext cx="752475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nl-BE" sz="1400" b="1">
                <a:solidFill>
                  <a:schemeClr val="bg1"/>
                </a:solidFill>
                <a:latin typeface="+mn-lt"/>
                <a:cs typeface="Arial" charset="0"/>
              </a:rPr>
              <a:t>Ifremer</a:t>
            </a:r>
            <a:endParaRPr lang="nl-NL" sz="1400" b="1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sp>
        <p:nvSpPr>
          <p:cNvPr id="49166" name="Text Box 9"/>
          <p:cNvSpPr txBox="1">
            <a:spLocks noChangeArrowheads="1"/>
          </p:cNvSpPr>
          <p:nvPr/>
        </p:nvSpPr>
        <p:spPr bwMode="auto">
          <a:xfrm>
            <a:off x="5549900" y="6548438"/>
            <a:ext cx="550863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nl-BE" sz="1400" b="1">
                <a:latin typeface="+mn-lt"/>
                <a:cs typeface="Arial" charset="0"/>
              </a:rPr>
              <a:t>NOC</a:t>
            </a:r>
            <a:endParaRPr lang="nl-NL" sz="1400" b="1">
              <a:latin typeface="+mn-lt"/>
              <a:cs typeface="Arial" charset="0"/>
            </a:endParaRPr>
          </a:p>
        </p:txBody>
      </p:sp>
      <p:sp>
        <p:nvSpPr>
          <p:cNvPr id="49167" name="Text Box 16"/>
          <p:cNvSpPr txBox="1">
            <a:spLocks noChangeArrowheads="1"/>
          </p:cNvSpPr>
          <p:nvPr/>
        </p:nvSpPr>
        <p:spPr bwMode="auto">
          <a:xfrm>
            <a:off x="7008813" y="6548438"/>
            <a:ext cx="752475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nl-BE" sz="1400" b="1">
                <a:solidFill>
                  <a:schemeClr val="bg1"/>
                </a:solidFill>
                <a:latin typeface="+mn-lt"/>
                <a:cs typeface="Arial" charset="0"/>
              </a:rPr>
              <a:t>Ifremer</a:t>
            </a:r>
            <a:endParaRPr lang="nl-NL" sz="1400" b="1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sp>
        <p:nvSpPr>
          <p:cNvPr id="49168" name="Text Box 21"/>
          <p:cNvSpPr txBox="1">
            <a:spLocks noChangeArrowheads="1"/>
          </p:cNvSpPr>
          <p:nvPr/>
        </p:nvSpPr>
        <p:spPr bwMode="auto">
          <a:xfrm>
            <a:off x="4560888" y="26988"/>
            <a:ext cx="752475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nl-BE" sz="1400" b="1">
                <a:latin typeface="+mn-lt"/>
                <a:cs typeface="Arial" charset="0"/>
              </a:rPr>
              <a:t>Ifremer</a:t>
            </a:r>
            <a:endParaRPr lang="nl-NL" sz="1400" b="1">
              <a:latin typeface="+mn-lt"/>
              <a:cs typeface="Arial" charset="0"/>
            </a:endParaRPr>
          </a:p>
        </p:txBody>
      </p:sp>
      <p:sp>
        <p:nvSpPr>
          <p:cNvPr id="49169" name="Text Box 22"/>
          <p:cNvSpPr txBox="1">
            <a:spLocks noChangeArrowheads="1"/>
          </p:cNvSpPr>
          <p:nvPr/>
        </p:nvSpPr>
        <p:spPr bwMode="auto">
          <a:xfrm>
            <a:off x="1825625" y="0"/>
            <a:ext cx="15906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nl-BE" sz="2400" b="1">
                <a:solidFill>
                  <a:srgbClr val="FFFF66"/>
                </a:solidFill>
                <a:cs typeface="Arial" charset="0"/>
              </a:rPr>
              <a:t>Cold seeps</a:t>
            </a:r>
          </a:p>
          <a:p>
            <a:pPr eaLnBrk="1" hangingPunct="1">
              <a:defRPr/>
            </a:pPr>
            <a:endParaRPr lang="nl-NL" sz="2400" b="1">
              <a:solidFill>
                <a:srgbClr val="FFFF66"/>
              </a:solidFill>
              <a:cs typeface="Arial" charset="0"/>
            </a:endParaRPr>
          </a:p>
        </p:txBody>
      </p:sp>
      <p:sp>
        <p:nvSpPr>
          <p:cNvPr id="49170" name="Text Box 23"/>
          <p:cNvSpPr txBox="1">
            <a:spLocks noChangeArrowheads="1"/>
          </p:cNvSpPr>
          <p:nvPr/>
        </p:nvSpPr>
        <p:spPr bwMode="auto">
          <a:xfrm>
            <a:off x="7165975" y="0"/>
            <a:ext cx="1793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nl-BE" sz="2400" b="1" dirty="0">
                <a:solidFill>
                  <a:srgbClr val="FFFF66"/>
                </a:solidFill>
                <a:cs typeface="Arial" charset="0"/>
              </a:rPr>
              <a:t>Coral </a:t>
            </a:r>
            <a:r>
              <a:rPr lang="nl-BE" sz="2400" b="1" dirty="0" err="1">
                <a:solidFill>
                  <a:srgbClr val="FFFF66"/>
                </a:solidFill>
                <a:cs typeface="Arial" charset="0"/>
              </a:rPr>
              <a:t>rubble</a:t>
            </a:r>
            <a:endParaRPr lang="nl-NL" sz="2400" b="1" dirty="0">
              <a:solidFill>
                <a:srgbClr val="FFFF66"/>
              </a:solidFill>
              <a:cs typeface="Arial" charset="0"/>
            </a:endParaRPr>
          </a:p>
        </p:txBody>
      </p:sp>
      <p:sp>
        <p:nvSpPr>
          <p:cNvPr id="49171" name="Text Box 24"/>
          <p:cNvSpPr txBox="1">
            <a:spLocks noChangeArrowheads="1"/>
          </p:cNvSpPr>
          <p:nvPr/>
        </p:nvSpPr>
        <p:spPr bwMode="auto">
          <a:xfrm>
            <a:off x="7183438" y="3095625"/>
            <a:ext cx="1268412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nl-BE" sz="1400" b="1">
                <a:solidFill>
                  <a:schemeClr val="bg1"/>
                </a:solidFill>
                <a:latin typeface="+mn-lt"/>
                <a:cs typeface="Arial" charset="0"/>
              </a:rPr>
              <a:t>Ifremer &amp; AWI</a:t>
            </a:r>
            <a:endParaRPr lang="nl-NL" sz="1400" b="1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sp>
        <p:nvSpPr>
          <p:cNvPr id="49172" name="Text Box 25"/>
          <p:cNvSpPr txBox="1">
            <a:spLocks noChangeArrowheads="1"/>
          </p:cNvSpPr>
          <p:nvPr/>
        </p:nvSpPr>
        <p:spPr bwMode="auto">
          <a:xfrm>
            <a:off x="6640513" y="3592513"/>
            <a:ext cx="1778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nl-BE" sz="2400" b="1">
                <a:solidFill>
                  <a:srgbClr val="FFFF66"/>
                </a:solidFill>
                <a:cs typeface="Arial" charset="0"/>
              </a:rPr>
              <a:t>Manganese </a:t>
            </a:r>
          </a:p>
          <a:p>
            <a:pPr eaLnBrk="1" hangingPunct="1">
              <a:defRPr/>
            </a:pPr>
            <a:r>
              <a:rPr lang="nl-BE" sz="2400" b="1">
                <a:solidFill>
                  <a:srgbClr val="FFFF66"/>
                </a:solidFill>
                <a:cs typeface="Arial" charset="0"/>
              </a:rPr>
              <a:t>nodules</a:t>
            </a:r>
            <a:endParaRPr lang="nl-NL" sz="2400" b="1">
              <a:solidFill>
                <a:srgbClr val="FFFF66"/>
              </a:solidFill>
              <a:cs typeface="Arial" charset="0"/>
            </a:endParaRPr>
          </a:p>
        </p:txBody>
      </p:sp>
      <p:sp>
        <p:nvSpPr>
          <p:cNvPr id="49173" name="Text Box 26"/>
          <p:cNvSpPr txBox="1">
            <a:spLocks noChangeArrowheads="1"/>
          </p:cNvSpPr>
          <p:nvPr/>
        </p:nvSpPr>
        <p:spPr bwMode="auto">
          <a:xfrm>
            <a:off x="468313" y="6062663"/>
            <a:ext cx="21669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nl-BE" sz="2400" b="1">
                <a:solidFill>
                  <a:srgbClr val="FFFF66"/>
                </a:solidFill>
                <a:cs typeface="Arial" charset="0"/>
              </a:rPr>
              <a:t>Hydrothermal</a:t>
            </a:r>
          </a:p>
          <a:p>
            <a:pPr algn="r" eaLnBrk="1" hangingPunct="1">
              <a:defRPr/>
            </a:pPr>
            <a:r>
              <a:rPr lang="nl-BE" sz="2400" b="1">
                <a:solidFill>
                  <a:srgbClr val="FFFF66"/>
                </a:solidFill>
                <a:cs typeface="Arial" charset="0"/>
              </a:rPr>
              <a:t>vents</a:t>
            </a:r>
            <a:endParaRPr lang="nl-NL" sz="2400" b="1">
              <a:solidFill>
                <a:srgbClr val="FFFF66"/>
              </a:solidFill>
              <a:cs typeface="Arial" charset="0"/>
            </a:endParaRPr>
          </a:p>
        </p:txBody>
      </p:sp>
      <p:sp>
        <p:nvSpPr>
          <p:cNvPr id="49174" name="Text Box 27"/>
          <p:cNvSpPr txBox="1">
            <a:spLocks noChangeArrowheads="1"/>
          </p:cNvSpPr>
          <p:nvPr/>
        </p:nvSpPr>
        <p:spPr bwMode="auto">
          <a:xfrm>
            <a:off x="4064000" y="3500438"/>
            <a:ext cx="2341563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nl-BE" sz="2400" b="1">
                <a:solidFill>
                  <a:srgbClr val="FFFF66"/>
                </a:solidFill>
                <a:latin typeface="+mn-lt"/>
                <a:cs typeface="Arial" charset="0"/>
              </a:rPr>
              <a:t>Soft sediments :</a:t>
            </a:r>
          </a:p>
          <a:p>
            <a:pPr algn="r" eaLnBrk="1" hangingPunct="1">
              <a:defRPr/>
            </a:pPr>
            <a:r>
              <a:rPr lang="nl-BE" sz="2400" b="1">
                <a:solidFill>
                  <a:srgbClr val="FFFF66"/>
                </a:solidFill>
                <a:latin typeface="+mn-lt"/>
                <a:cs typeface="Arial" charset="0"/>
              </a:rPr>
              <a:t>Shelf</a:t>
            </a:r>
          </a:p>
          <a:p>
            <a:pPr algn="r" eaLnBrk="1" hangingPunct="1">
              <a:defRPr/>
            </a:pPr>
            <a:r>
              <a:rPr lang="nl-BE" sz="2400" b="1">
                <a:solidFill>
                  <a:srgbClr val="FFFF66"/>
                </a:solidFill>
                <a:latin typeface="+mn-lt"/>
                <a:cs typeface="Arial" charset="0"/>
              </a:rPr>
              <a:t>Slope</a:t>
            </a:r>
          </a:p>
          <a:p>
            <a:pPr algn="r" eaLnBrk="1" hangingPunct="1">
              <a:defRPr/>
            </a:pPr>
            <a:r>
              <a:rPr lang="nl-BE" sz="2400" b="1">
                <a:solidFill>
                  <a:srgbClr val="FFFF66"/>
                </a:solidFill>
                <a:latin typeface="+mn-lt"/>
                <a:cs typeface="Arial" charset="0"/>
              </a:rPr>
              <a:t>Abyss</a:t>
            </a:r>
          </a:p>
          <a:p>
            <a:pPr algn="r" eaLnBrk="1" hangingPunct="1">
              <a:defRPr/>
            </a:pPr>
            <a:r>
              <a:rPr lang="nl-BE" sz="2400" b="1">
                <a:solidFill>
                  <a:srgbClr val="FFFF66"/>
                </a:solidFill>
                <a:latin typeface="+mn-lt"/>
                <a:cs typeface="Arial" charset="0"/>
              </a:rPr>
              <a:t>Trench</a:t>
            </a:r>
            <a:endParaRPr lang="nl-NL" sz="2400" b="1">
              <a:solidFill>
                <a:srgbClr val="FFFF66"/>
              </a:solidFill>
              <a:latin typeface="+mn-lt"/>
              <a:cs typeface="Arial" charset="0"/>
            </a:endParaRPr>
          </a:p>
        </p:txBody>
      </p:sp>
      <p:sp>
        <p:nvSpPr>
          <p:cNvPr id="49175" name="Text Box 32"/>
          <p:cNvSpPr txBox="1">
            <a:spLocks noChangeArrowheads="1"/>
          </p:cNvSpPr>
          <p:nvPr/>
        </p:nvSpPr>
        <p:spPr bwMode="auto">
          <a:xfrm>
            <a:off x="3924300" y="5949950"/>
            <a:ext cx="1323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nl-BE" sz="2400" b="1">
                <a:solidFill>
                  <a:srgbClr val="FF9900"/>
                </a:solidFill>
                <a:latin typeface="+mn-lt"/>
                <a:cs typeface="Arial" charset="0"/>
              </a:rPr>
              <a:t>Canyons</a:t>
            </a:r>
            <a:endParaRPr lang="nl-NL" sz="2400" b="1">
              <a:solidFill>
                <a:srgbClr val="FF9900"/>
              </a:solidFill>
              <a:latin typeface="+mn-lt"/>
              <a:cs typeface="Arial" charset="0"/>
            </a:endParaRPr>
          </a:p>
        </p:txBody>
      </p:sp>
      <p:pic>
        <p:nvPicPr>
          <p:cNvPr id="24" name="Picture 2" descr="http://onlinelibrary.wiley.com/store/10.1111/j.1439-0485.2009.00352.x/asset/image_n/MAEC_352_f6.gif?v=1&amp;t=ghdhq0h7&amp;s=aea9a2d2156dde22a80adff651a35f0bf99c14a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125538"/>
            <a:ext cx="3898900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489325" y="1268413"/>
            <a:ext cx="21828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BE" altLang="nl-BE" sz="1600" i="1">
                <a:solidFill>
                  <a:schemeClr val="bg1"/>
                </a:solidFill>
                <a:latin typeface="Arial" panose="020B0604020202020204" pitchFamily="34" charset="0"/>
              </a:rPr>
              <a:t>expected nr of genera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BE" altLang="nl-BE" sz="1600" i="1">
                <a:solidFill>
                  <a:schemeClr val="bg1"/>
                </a:solidFill>
                <a:latin typeface="Arial" panose="020B0604020202020204" pitchFamily="34" charset="0"/>
              </a:rPr>
              <a:t>(rarefraction)</a:t>
            </a:r>
          </a:p>
        </p:txBody>
      </p:sp>
      <p:sp>
        <p:nvSpPr>
          <p:cNvPr id="52252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FDE80B6-4757-405E-BC7F-5AEBB4F22951}" type="slidenum">
              <a:rPr lang="nl-BE" altLang="nl-BE" sz="1200" smtClean="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nl-BE" altLang="nl-BE" sz="1200" smtClean="0">
              <a:solidFill>
                <a:schemeClr val="tx2"/>
              </a:solidFill>
            </a:endParaRPr>
          </a:p>
        </p:txBody>
      </p:sp>
      <p:sp>
        <p:nvSpPr>
          <p:cNvPr id="52254" name="TextBox 29"/>
          <p:cNvSpPr txBox="1">
            <a:spLocks noChangeArrowheads="1"/>
          </p:cNvSpPr>
          <p:nvPr/>
        </p:nvSpPr>
        <p:spPr bwMode="auto">
          <a:xfrm>
            <a:off x="3454957" y="1291432"/>
            <a:ext cx="24912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BE" altLang="nl-BE" sz="1600" dirty="0" err="1">
                <a:latin typeface="+mn-lt"/>
              </a:rPr>
              <a:t>Expected</a:t>
            </a:r>
            <a:r>
              <a:rPr lang="nl-BE" altLang="nl-BE" sz="1600" dirty="0">
                <a:latin typeface="+mn-lt"/>
              </a:rPr>
              <a:t> </a:t>
            </a:r>
            <a:r>
              <a:rPr lang="nl-BE" altLang="nl-BE" sz="1600" dirty="0" err="1">
                <a:latin typeface="+mn-lt"/>
              </a:rPr>
              <a:t>number</a:t>
            </a:r>
            <a:r>
              <a:rPr lang="nl-BE" altLang="nl-BE" sz="1600" dirty="0">
                <a:latin typeface="+mn-lt"/>
              </a:rPr>
              <a:t> of genera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BE" altLang="nl-BE" sz="1600" dirty="0">
                <a:latin typeface="+mn-lt"/>
              </a:rPr>
              <a:t> </a:t>
            </a:r>
            <a:r>
              <a:rPr lang="nl-BE" altLang="nl-BE" sz="1600" dirty="0" err="1">
                <a:latin typeface="+mn-lt"/>
              </a:rPr>
              <a:t>for</a:t>
            </a:r>
            <a:r>
              <a:rPr lang="nl-BE" altLang="nl-BE" sz="1600" dirty="0">
                <a:latin typeface="+mn-lt"/>
              </a:rPr>
              <a:t> 51 </a:t>
            </a:r>
            <a:r>
              <a:rPr lang="nl-BE" altLang="nl-BE" sz="1600" dirty="0" err="1">
                <a:latin typeface="+mn-lt"/>
              </a:rPr>
              <a:t>individuals</a:t>
            </a:r>
            <a:endParaRPr lang="nl-BE" altLang="nl-BE" sz="1600" dirty="0">
              <a:latin typeface="+mn-lt"/>
            </a:endParaRPr>
          </a:p>
        </p:txBody>
      </p:sp>
      <p:sp>
        <p:nvSpPr>
          <p:cNvPr id="31" name="TextBox 6"/>
          <p:cNvSpPr txBox="1">
            <a:spLocks noChangeArrowheads="1"/>
          </p:cNvSpPr>
          <p:nvPr/>
        </p:nvSpPr>
        <p:spPr bwMode="auto">
          <a:xfrm>
            <a:off x="2436066" y="5392832"/>
            <a:ext cx="15795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BE" altLang="nl-BE" sz="1200" dirty="0" err="1">
                <a:latin typeface="Arial" panose="020B0604020202020204" pitchFamily="34" charset="0"/>
              </a:rPr>
              <a:t>Vanreusel</a:t>
            </a:r>
            <a:r>
              <a:rPr lang="nl-BE" altLang="nl-BE" sz="1200" dirty="0">
                <a:latin typeface="Arial" panose="020B0604020202020204" pitchFamily="34" charset="0"/>
              </a:rPr>
              <a:t> et al 2010</a:t>
            </a:r>
          </a:p>
        </p:txBody>
      </p:sp>
    </p:spTree>
    <p:extLst>
      <p:ext uri="{BB962C8B-B14F-4D97-AF65-F5344CB8AC3E}">
        <p14:creationId xmlns:p14="http://schemas.microsoft.com/office/powerpoint/2010/main" val="42225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52254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group2a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295" y="2345222"/>
            <a:ext cx="2522538" cy="338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group1acolor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344534"/>
            <a:ext cx="2209800" cy="338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group2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292" y="2344534"/>
            <a:ext cx="2185467" cy="338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45379" y="260350"/>
            <a:ext cx="866250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2800" dirty="0" err="1" smtClean="0">
                <a:solidFill>
                  <a:schemeClr val="accent1">
                    <a:lumMod val="75000"/>
                  </a:schemeClr>
                </a:solidFill>
              </a:rPr>
              <a:t>Introduction</a:t>
            </a:r>
            <a:r>
              <a:rPr lang="nl-BE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800" dirty="0" err="1" smtClean="0">
                <a:solidFill>
                  <a:schemeClr val="accent1">
                    <a:lumMod val="75000"/>
                  </a:schemeClr>
                </a:solidFill>
              </a:rPr>
              <a:t>Their</a:t>
            </a:r>
            <a:r>
              <a:rPr lang="nl-NL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2800" dirty="0" err="1" smtClean="0">
                <a:solidFill>
                  <a:schemeClr val="accent1">
                    <a:lumMod val="75000"/>
                  </a:schemeClr>
                </a:solidFill>
              </a:rPr>
              <a:t>success</a:t>
            </a:r>
            <a:endParaRPr lang="nl-NL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000" i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charset="0"/>
              </a:rPr>
              <a:t>(Most) abundant </a:t>
            </a:r>
            <a:r>
              <a:rPr lang="nl-BE" sz="2000" i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charset="0"/>
              </a:rPr>
              <a:t>and</a:t>
            </a:r>
            <a:r>
              <a:rPr lang="nl-BE" sz="2000" i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charset="0"/>
              </a:rPr>
              <a:t> species </a:t>
            </a:r>
            <a:r>
              <a:rPr lang="nl-BE" sz="2000" i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charset="0"/>
              </a:rPr>
              <a:t>rich</a:t>
            </a:r>
            <a:r>
              <a:rPr lang="nl-BE" sz="2000" i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nl-BE" sz="2000" i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charset="0"/>
              </a:rPr>
              <a:t>metazoan</a:t>
            </a:r>
            <a:r>
              <a:rPr lang="nl-BE" sz="2000" i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nl-BE" sz="2000" i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charset="0"/>
              </a:rPr>
              <a:t>phylum</a:t>
            </a:r>
            <a:r>
              <a:rPr lang="nl-BE" sz="2000" i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charset="0"/>
              </a:rPr>
              <a:t> of (</a:t>
            </a:r>
            <a:r>
              <a:rPr lang="nl-BE" sz="2000" i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charset="0"/>
              </a:rPr>
              <a:t>deep-sea</a:t>
            </a:r>
            <a:r>
              <a:rPr lang="nl-BE" sz="2000" i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charset="0"/>
              </a:rPr>
              <a:t>) </a:t>
            </a:r>
            <a:r>
              <a:rPr lang="nl-BE" sz="2000" i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charset="0"/>
              </a:rPr>
              <a:t>benthos</a:t>
            </a:r>
            <a:endParaRPr lang="nl-BE" sz="2000" i="1" dirty="0" smtClean="0">
              <a:solidFill>
                <a:schemeClr val="accent1">
                  <a:lumMod val="75000"/>
                </a:schemeClr>
              </a:solidFill>
              <a:latin typeface="+mn-lt"/>
              <a:cs typeface="Arial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000" i="1" dirty="0" err="1" smtClean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Appears</a:t>
            </a:r>
            <a:r>
              <a:rPr lang="nl-NL" sz="2000" i="1" dirty="0" smtClean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 in (</a:t>
            </a:r>
            <a:r>
              <a:rPr lang="nl-NL" sz="2000" i="1" dirty="0" err="1" smtClean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almost</a:t>
            </a:r>
            <a:r>
              <a:rPr lang="nl-NL" sz="2000" i="1" dirty="0" smtClean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) </a:t>
            </a:r>
            <a:r>
              <a:rPr lang="nl-NL" sz="2000" i="1" dirty="0" err="1" smtClean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all</a:t>
            </a:r>
            <a:r>
              <a:rPr lang="nl-NL" sz="2000" i="1" dirty="0" smtClean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 marine </a:t>
            </a:r>
            <a:r>
              <a:rPr lang="nl-NL" sz="2000" i="1" dirty="0" err="1" smtClean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sea</a:t>
            </a:r>
            <a:r>
              <a:rPr lang="nl-NL" sz="2000" i="1" dirty="0" smtClean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-floor </a:t>
            </a:r>
            <a:r>
              <a:rPr lang="nl-NL" sz="2000" i="1" dirty="0" err="1" smtClean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associated</a:t>
            </a:r>
            <a:r>
              <a:rPr lang="nl-NL" sz="2000" i="1" dirty="0" smtClean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 environments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000" i="1" dirty="0" smtClean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Wide </a:t>
            </a:r>
            <a:r>
              <a:rPr lang="nl-NL" sz="2000" i="1" dirty="0" err="1" smtClean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trophic</a:t>
            </a:r>
            <a:r>
              <a:rPr lang="nl-NL" sz="2000" i="1" dirty="0" smtClean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 range </a:t>
            </a:r>
            <a:r>
              <a:rPr lang="nl-NL" sz="2000" i="1" dirty="0" err="1" smtClean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and</a:t>
            </a:r>
            <a:r>
              <a:rPr lang="nl-NL" sz="2000" i="1" dirty="0" smtClean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 flexibility (Moens </a:t>
            </a:r>
            <a:r>
              <a:rPr lang="nl-NL" sz="2000" i="1" dirty="0" err="1" smtClean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and</a:t>
            </a:r>
            <a:r>
              <a:rPr lang="nl-NL" sz="2000" i="1" dirty="0" smtClean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 </a:t>
            </a:r>
            <a:r>
              <a:rPr lang="nl-NL" sz="2000" i="1" dirty="0" err="1" smtClean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Vincx</a:t>
            </a:r>
            <a:r>
              <a:rPr lang="nl-NL" sz="2000" i="1" dirty="0" smtClean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, 1997)</a:t>
            </a:r>
            <a:endParaRPr lang="nl-NL" sz="2000" i="1" dirty="0" smtClean="0">
              <a:solidFill>
                <a:schemeClr val="accent1">
                  <a:lumMod val="75000"/>
                </a:schemeClr>
              </a:solidFill>
              <a:latin typeface="+mn-lt"/>
              <a:cs typeface="Arial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nl-NL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1257300" lvl="2" indent="-342900">
              <a:buFont typeface="Wingdings" panose="05000000000000000000" pitchFamily="2" charset="2"/>
              <a:buChar char="ü"/>
            </a:pPr>
            <a:endParaRPr lang="nl-NL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nl-NL" sz="28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4" descr="image0010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16718" y="2768911"/>
            <a:ext cx="3388223" cy="2539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86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8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Glochitris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80198" y="601277"/>
            <a:ext cx="6858000" cy="565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2657" y="-104503"/>
            <a:ext cx="6949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i="1" dirty="0" smtClean="0">
                <a:solidFill>
                  <a:schemeClr val="bg1"/>
                </a:solidFill>
              </a:rPr>
              <a:t>The </a:t>
            </a:r>
            <a:r>
              <a:rPr lang="nl-NL" sz="2000" i="1" dirty="0" err="1" smtClean="0">
                <a:solidFill>
                  <a:schemeClr val="bg1"/>
                </a:solidFill>
              </a:rPr>
              <a:t>connectivity</a:t>
            </a:r>
            <a:r>
              <a:rPr lang="nl-NL" sz="2000" i="1" dirty="0" smtClean="0">
                <a:solidFill>
                  <a:schemeClr val="bg1"/>
                </a:solidFill>
              </a:rPr>
              <a:t> </a:t>
            </a:r>
            <a:r>
              <a:rPr lang="nl-NL" sz="2000" i="1" dirty="0" err="1" smtClean="0">
                <a:solidFill>
                  <a:schemeClr val="bg1"/>
                </a:solidFill>
              </a:rPr>
              <a:t>and</a:t>
            </a:r>
            <a:r>
              <a:rPr lang="nl-NL" sz="2000" i="1" dirty="0" smtClean="0">
                <a:solidFill>
                  <a:schemeClr val="bg1"/>
                </a:solidFill>
              </a:rPr>
              <a:t> </a:t>
            </a:r>
            <a:r>
              <a:rPr lang="nl-NL" sz="2000" i="1" dirty="0" err="1" smtClean="0">
                <a:solidFill>
                  <a:schemeClr val="bg1"/>
                </a:solidFill>
              </a:rPr>
              <a:t>distribution</a:t>
            </a:r>
            <a:r>
              <a:rPr lang="nl-NL" sz="2000" i="1" dirty="0" smtClean="0">
                <a:solidFill>
                  <a:schemeClr val="bg1"/>
                </a:solidFill>
              </a:rPr>
              <a:t> of free-living marine </a:t>
            </a:r>
            <a:r>
              <a:rPr lang="nl-NL" sz="2000" i="1" dirty="0" err="1" smtClean="0">
                <a:solidFill>
                  <a:schemeClr val="bg1"/>
                </a:solidFill>
              </a:rPr>
              <a:t>nematodes</a:t>
            </a:r>
            <a:endParaRPr lang="nl-NL" sz="2000" i="1" dirty="0" smtClean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007731"/>
            <a:ext cx="475399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2800" dirty="0" err="1" smtClean="0">
                <a:solidFill>
                  <a:schemeClr val="bg1"/>
                </a:solidFill>
              </a:rPr>
              <a:t>Introduction</a:t>
            </a:r>
            <a:r>
              <a:rPr lang="nl-BE" sz="2800" dirty="0" smtClean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AutoNum type="arabicPeriod"/>
            </a:pPr>
            <a:endParaRPr lang="nl-BE" sz="2800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nl-NL" sz="2800" dirty="0" smtClean="0">
                <a:solidFill>
                  <a:schemeClr val="bg1"/>
                </a:solidFill>
              </a:rPr>
              <a:t>Connectivity </a:t>
            </a:r>
            <a:r>
              <a:rPr lang="nl-NL" sz="2800" dirty="0" err="1" smtClean="0">
                <a:solidFill>
                  <a:schemeClr val="bg1"/>
                </a:solidFill>
              </a:rPr>
              <a:t>and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distribution</a:t>
            </a:r>
            <a:endParaRPr lang="nl-NL" sz="2800" dirty="0" smtClean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800" dirty="0" smtClean="0">
                <a:solidFill>
                  <a:schemeClr val="bg1"/>
                </a:solidFill>
              </a:rPr>
              <a:t>Cosmopolitan species</a:t>
            </a:r>
          </a:p>
          <a:p>
            <a:pPr marL="342900" indent="-342900">
              <a:buAutoNum type="arabicPeriod"/>
            </a:pPr>
            <a:endParaRPr lang="nl-NL" sz="2800" dirty="0" smtClean="0">
              <a:solidFill>
                <a:schemeClr val="bg1"/>
              </a:solidFill>
            </a:endParaRPr>
          </a:p>
        </p:txBody>
      </p:sp>
      <p:pic>
        <p:nvPicPr>
          <p:cNvPr id="22530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957" y="3811406"/>
            <a:ext cx="1939925" cy="304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11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8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626" y="415197"/>
            <a:ext cx="47636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solidFill>
                  <a:schemeClr val="bg1"/>
                </a:solidFill>
              </a:rPr>
              <a:t>2. Connectivity </a:t>
            </a:r>
            <a:r>
              <a:rPr lang="nl-NL" sz="2800" dirty="0" err="1" smtClean="0">
                <a:solidFill>
                  <a:schemeClr val="bg1"/>
                </a:solidFill>
              </a:rPr>
              <a:t>and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distribution</a:t>
            </a:r>
            <a:endParaRPr lang="nl-NL" sz="2800" dirty="0" smtClean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800" dirty="0" smtClean="0">
                <a:solidFill>
                  <a:schemeClr val="bg1"/>
                </a:solidFill>
              </a:rPr>
              <a:t>Cosmopolitan species</a:t>
            </a:r>
          </a:p>
        </p:txBody>
      </p:sp>
      <p:pic>
        <p:nvPicPr>
          <p:cNvPr id="5" name="Picture 4" descr="D:\Llinsper\Documents\PhD\PhD_Belgium\ANT-SO237\GIS\Fig1.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160" y="1496759"/>
            <a:ext cx="4018941" cy="5227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Acantholaimus sp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09" y="1496759"/>
            <a:ext cx="3700168" cy="522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5400000">
            <a:off x="7229163" y="4121625"/>
            <a:ext cx="185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Mid</a:t>
            </a:r>
            <a:r>
              <a:rPr lang="nl-NL" dirty="0" smtClean="0"/>
              <a:t> </a:t>
            </a:r>
            <a:r>
              <a:rPr lang="nl-NL" dirty="0" err="1"/>
              <a:t>A</a:t>
            </a:r>
            <a:r>
              <a:rPr lang="nl-NL" dirty="0" err="1" smtClean="0"/>
              <a:t>tlantic</a:t>
            </a:r>
            <a:r>
              <a:rPr lang="nl-NL" dirty="0" smtClean="0"/>
              <a:t> </a:t>
            </a:r>
            <a:r>
              <a:rPr lang="nl-NL" dirty="0" err="1" smtClean="0"/>
              <a:t>ridge</a:t>
            </a:r>
            <a:endParaRPr lang="nl-BE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1724394" y="1605660"/>
            <a:ext cx="2206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 err="1" smtClean="0"/>
              <a:t>Acantholaimus</a:t>
            </a:r>
            <a:r>
              <a:rPr lang="nl-NL" i="1" dirty="0" smtClean="0"/>
              <a:t> </a:t>
            </a:r>
            <a:endParaRPr lang="nl-BE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617059" y="1127427"/>
            <a:ext cx="2213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Lidia Lins et al in </a:t>
            </a:r>
            <a:r>
              <a:rPr lang="nl-NL" dirty="0" err="1" smtClean="0">
                <a:solidFill>
                  <a:schemeClr val="bg1"/>
                </a:solidFill>
              </a:rPr>
              <a:t>prep</a:t>
            </a:r>
            <a:endParaRPr lang="nl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59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626" y="415197"/>
            <a:ext cx="47636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/>
              <a:t>2. Connectivity </a:t>
            </a:r>
            <a:r>
              <a:rPr lang="nl-NL" sz="2800" dirty="0" err="1" smtClean="0"/>
              <a:t>and</a:t>
            </a:r>
            <a:r>
              <a:rPr lang="nl-NL" sz="2800" dirty="0" smtClean="0"/>
              <a:t> </a:t>
            </a:r>
            <a:r>
              <a:rPr lang="nl-NL" sz="2800" dirty="0" err="1" smtClean="0"/>
              <a:t>distribution</a:t>
            </a:r>
            <a:endParaRPr lang="nl-NL" sz="2800" dirty="0" smtClean="0"/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800" dirty="0" smtClean="0"/>
              <a:t>Cosmopolitan species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2657" y="-104503"/>
            <a:ext cx="6949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i="1" dirty="0" smtClean="0"/>
              <a:t>The </a:t>
            </a:r>
            <a:r>
              <a:rPr lang="nl-NL" sz="2000" i="1" dirty="0" err="1" smtClean="0"/>
              <a:t>connectivity</a:t>
            </a:r>
            <a:r>
              <a:rPr lang="nl-NL" sz="2000" i="1" dirty="0" smtClean="0"/>
              <a:t> </a:t>
            </a:r>
            <a:r>
              <a:rPr lang="nl-NL" sz="2000" i="1" dirty="0" err="1" smtClean="0"/>
              <a:t>and</a:t>
            </a:r>
            <a:r>
              <a:rPr lang="nl-NL" sz="2000" i="1" dirty="0" smtClean="0"/>
              <a:t> </a:t>
            </a:r>
            <a:r>
              <a:rPr lang="nl-NL" sz="2000" i="1" dirty="0" err="1" smtClean="0"/>
              <a:t>distribution</a:t>
            </a:r>
            <a:r>
              <a:rPr lang="nl-NL" sz="2000" i="1" dirty="0" smtClean="0"/>
              <a:t> of free-living marine </a:t>
            </a:r>
            <a:r>
              <a:rPr lang="nl-NL" sz="2000" i="1" dirty="0" err="1" smtClean="0"/>
              <a:t>nematodes</a:t>
            </a:r>
            <a:endParaRPr lang="nl-NL" sz="2000" i="1" dirty="0" smtClean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184068791"/>
              </p:ext>
            </p:extLst>
          </p:nvPr>
        </p:nvGraphicFramePr>
        <p:xfrm>
          <a:off x="298626" y="1627094"/>
          <a:ext cx="8485095" cy="4975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30400" y="1268166"/>
            <a:ext cx="4817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60° South                                                     10° North</a:t>
            </a:r>
            <a:endParaRPr lang="nl-BE" dirty="0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975100" y="1369304"/>
            <a:ext cx="25400" cy="4358396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33252" y="478134"/>
            <a:ext cx="335046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NL" dirty="0" smtClean="0"/>
              <a:t>Species </a:t>
            </a:r>
            <a:r>
              <a:rPr lang="nl-NL" dirty="0" err="1" smtClean="0"/>
              <a:t>composition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diversity</a:t>
            </a:r>
            <a:endParaRPr lang="nl-NL" dirty="0" smtClean="0"/>
          </a:p>
          <a:p>
            <a:pPr algn="ctr"/>
            <a:r>
              <a:rPr lang="nl-NL" dirty="0" smtClean="0"/>
              <a:t> of </a:t>
            </a:r>
            <a:r>
              <a:rPr lang="nl-NL" i="1" dirty="0" err="1" smtClean="0"/>
              <a:t>Acantholaimus</a:t>
            </a:r>
            <a:endParaRPr lang="nl-NL" i="1" dirty="0" smtClean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354010" y="2113918"/>
            <a:ext cx="25400" cy="3137362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304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Llinsper\Documents\PhD\PhD_Belgium\ANT-SO237\Lins_Acantholaimus paper\fig. 5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36" y="0"/>
            <a:ext cx="505326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177800"/>
            <a:ext cx="18923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dirty="0" err="1" smtClean="0"/>
              <a:t>Known</a:t>
            </a:r>
            <a:r>
              <a:rPr lang="nl-NL" dirty="0" smtClean="0"/>
              <a:t> </a:t>
            </a:r>
            <a:r>
              <a:rPr lang="nl-NL" dirty="0" err="1" smtClean="0"/>
              <a:t>global</a:t>
            </a:r>
            <a:r>
              <a:rPr lang="nl-NL" dirty="0" smtClean="0"/>
              <a:t> </a:t>
            </a:r>
            <a:r>
              <a:rPr lang="nl-NL" dirty="0" err="1"/>
              <a:t>d</a:t>
            </a:r>
            <a:r>
              <a:rPr lang="nl-NL" dirty="0" err="1" smtClean="0"/>
              <a:t>istribution</a:t>
            </a:r>
            <a:r>
              <a:rPr lang="nl-NL" dirty="0" smtClean="0"/>
              <a:t> of </a:t>
            </a:r>
            <a:r>
              <a:rPr lang="nl-NL" i="1" dirty="0" err="1" smtClean="0"/>
              <a:t>Acantholaimus</a:t>
            </a:r>
            <a:r>
              <a:rPr lang="nl-NL" i="1" dirty="0" smtClean="0"/>
              <a:t> </a:t>
            </a:r>
            <a:r>
              <a:rPr lang="nl-NL" dirty="0" smtClean="0"/>
              <a:t>species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5985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626" y="415197"/>
            <a:ext cx="47636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/>
              <a:t>2. Connectivity </a:t>
            </a:r>
            <a:r>
              <a:rPr lang="nl-NL" sz="2800" dirty="0" err="1" smtClean="0"/>
              <a:t>and</a:t>
            </a:r>
            <a:r>
              <a:rPr lang="nl-NL" sz="2800" dirty="0" smtClean="0"/>
              <a:t> </a:t>
            </a:r>
            <a:r>
              <a:rPr lang="nl-NL" sz="2800" dirty="0" err="1" smtClean="0"/>
              <a:t>distribution</a:t>
            </a:r>
            <a:endParaRPr lang="nl-NL" sz="2800" dirty="0" smtClean="0"/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800" dirty="0" smtClean="0"/>
              <a:t>Cosmopolitan species</a:t>
            </a:r>
          </a:p>
        </p:txBody>
      </p:sp>
      <p:pic>
        <p:nvPicPr>
          <p:cNvPr id="5" name="Picture 4" descr="D:\Llinsper\Documents\PhD\PhD_Belgium\ANT-SO237\Lins_Acantholaimus paper\depth distribution3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26" y="1624262"/>
            <a:ext cx="8458200" cy="48855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880589" y="636769"/>
            <a:ext cx="287623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NL" dirty="0" err="1" smtClean="0"/>
              <a:t>Bathymeteric</a:t>
            </a:r>
            <a:r>
              <a:rPr lang="nl-NL" dirty="0" smtClean="0"/>
              <a:t> </a:t>
            </a:r>
            <a:r>
              <a:rPr lang="nl-NL" dirty="0" err="1" smtClean="0"/>
              <a:t>distribution</a:t>
            </a:r>
            <a:r>
              <a:rPr lang="nl-NL" dirty="0" smtClean="0"/>
              <a:t> of </a:t>
            </a:r>
          </a:p>
          <a:p>
            <a:pPr algn="ctr"/>
            <a:r>
              <a:rPr lang="nl-NL" i="1" dirty="0" err="1" smtClean="0"/>
              <a:t>Acantholaimus</a:t>
            </a:r>
            <a:r>
              <a:rPr lang="nl-NL" dirty="0" smtClean="0"/>
              <a:t> species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9136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626" y="415197"/>
            <a:ext cx="790844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/>
              <a:t>2. Connectivity </a:t>
            </a:r>
            <a:r>
              <a:rPr lang="nl-NL" sz="2800" dirty="0" err="1" smtClean="0"/>
              <a:t>and</a:t>
            </a:r>
            <a:r>
              <a:rPr lang="nl-NL" sz="2800" dirty="0" smtClean="0"/>
              <a:t> </a:t>
            </a:r>
            <a:r>
              <a:rPr lang="nl-NL" sz="2800" dirty="0" err="1" smtClean="0"/>
              <a:t>distribution</a:t>
            </a:r>
            <a:endParaRPr lang="nl-NL" sz="2800" dirty="0" smtClean="0"/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800" dirty="0" smtClean="0"/>
              <a:t>Cosmopolitan species (</a:t>
            </a:r>
            <a:r>
              <a:rPr lang="nl-NL" sz="2800" dirty="0" err="1" smtClean="0"/>
              <a:t>molecular</a:t>
            </a:r>
            <a:r>
              <a:rPr lang="nl-NL" sz="2800" dirty="0" smtClean="0"/>
              <a:t> </a:t>
            </a:r>
            <a:r>
              <a:rPr lang="nl-NL" sz="2800" dirty="0" err="1" smtClean="0"/>
              <a:t>defined</a:t>
            </a:r>
            <a:r>
              <a:rPr lang="nl-NL" sz="2800" dirty="0" smtClean="0"/>
              <a:t>)</a:t>
            </a:r>
          </a:p>
          <a:p>
            <a:pPr lvl="1"/>
            <a:r>
              <a:rPr lang="nl-NL" sz="2800" dirty="0" smtClean="0">
                <a:sym typeface="Wingdings" panose="05000000000000000000" pitchFamily="2" charset="2"/>
              </a:rPr>
              <a:t> </a:t>
            </a:r>
            <a:r>
              <a:rPr lang="nl-NL" sz="2800" dirty="0" smtClean="0"/>
              <a:t> </a:t>
            </a:r>
            <a:r>
              <a:rPr lang="nl-NL" sz="2800" dirty="0" err="1" smtClean="0"/>
              <a:t>comparison</a:t>
            </a:r>
            <a:r>
              <a:rPr lang="nl-NL" sz="2800" dirty="0" smtClean="0"/>
              <a:t> of 6  </a:t>
            </a:r>
            <a:r>
              <a:rPr lang="nl-NL" sz="2800" dirty="0" err="1" smtClean="0"/>
              <a:t>globally</a:t>
            </a:r>
            <a:r>
              <a:rPr lang="nl-NL" sz="2800" dirty="0" smtClean="0"/>
              <a:t> </a:t>
            </a:r>
            <a:r>
              <a:rPr lang="nl-NL" sz="2800" dirty="0" err="1" smtClean="0"/>
              <a:t>distributed</a:t>
            </a:r>
            <a:r>
              <a:rPr lang="nl-NL" sz="2800" dirty="0" smtClean="0"/>
              <a:t> </a:t>
            </a:r>
            <a:r>
              <a:rPr lang="nl-NL" sz="2800" dirty="0" err="1" smtClean="0"/>
              <a:t>locations</a:t>
            </a:r>
            <a:endParaRPr lang="nl-NL" sz="2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89" y="1821555"/>
            <a:ext cx="7735442" cy="48677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331" y="1821555"/>
            <a:ext cx="9501682" cy="26041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65500" y="6363239"/>
            <a:ext cx="2934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Derycke</a:t>
            </a:r>
            <a:r>
              <a:rPr lang="nl-NL" dirty="0" smtClean="0"/>
              <a:t>, </a:t>
            </a:r>
            <a:r>
              <a:rPr lang="nl-NL" dirty="0" err="1" smtClean="0"/>
              <a:t>Guillini</a:t>
            </a:r>
            <a:r>
              <a:rPr lang="nl-NL" dirty="0" smtClean="0"/>
              <a:t> et al, in </a:t>
            </a:r>
            <a:r>
              <a:rPr lang="nl-NL" dirty="0" err="1" smtClean="0"/>
              <a:t>prep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4624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8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Glochitris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80198" y="601277"/>
            <a:ext cx="6858000" cy="565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020988"/>
            <a:ext cx="6547755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2800" dirty="0" err="1" smtClean="0">
                <a:solidFill>
                  <a:schemeClr val="bg1"/>
                </a:solidFill>
              </a:rPr>
              <a:t>Introduction</a:t>
            </a:r>
            <a:r>
              <a:rPr lang="nl-BE" sz="2800" dirty="0" smtClean="0">
                <a:solidFill>
                  <a:schemeClr val="bg1"/>
                </a:solidFill>
              </a:rPr>
              <a:t>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800" dirty="0" err="1" smtClean="0">
                <a:solidFill>
                  <a:schemeClr val="bg1"/>
                </a:solidFill>
              </a:rPr>
              <a:t>Their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biology</a:t>
            </a:r>
            <a:endParaRPr lang="nl-NL" sz="2800" dirty="0" smtClean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800" dirty="0" err="1" smtClean="0">
                <a:solidFill>
                  <a:schemeClr val="bg1"/>
                </a:solidFill>
              </a:rPr>
              <a:t>Their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success</a:t>
            </a:r>
            <a:endParaRPr lang="nl-NL" sz="2800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nl-BE" sz="2800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nl-NL" sz="2800" dirty="0" smtClean="0">
                <a:solidFill>
                  <a:schemeClr val="bg1"/>
                </a:solidFill>
              </a:rPr>
              <a:t>Connectivity </a:t>
            </a:r>
            <a:r>
              <a:rPr lang="nl-NL" sz="2800" dirty="0" err="1" smtClean="0">
                <a:solidFill>
                  <a:schemeClr val="bg1"/>
                </a:solidFill>
              </a:rPr>
              <a:t>and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distribution</a:t>
            </a:r>
            <a:endParaRPr lang="nl-NL" sz="2800" dirty="0" smtClean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800" dirty="0" smtClean="0">
                <a:solidFill>
                  <a:schemeClr val="bg1"/>
                </a:solidFill>
              </a:rPr>
              <a:t>Cosmopolitan species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800" dirty="0" err="1" smtClean="0">
                <a:solidFill>
                  <a:schemeClr val="bg1"/>
                </a:solidFill>
              </a:rPr>
              <a:t>Cryptic</a:t>
            </a:r>
            <a:r>
              <a:rPr lang="nl-NL" sz="2800" dirty="0" smtClean="0">
                <a:solidFill>
                  <a:schemeClr val="bg1"/>
                </a:solidFill>
              </a:rPr>
              <a:t> species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800" dirty="0" err="1" smtClean="0">
                <a:solidFill>
                  <a:schemeClr val="bg1"/>
                </a:solidFill>
              </a:rPr>
              <a:t>Population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genetics</a:t>
            </a:r>
            <a:endParaRPr lang="nl-NL" sz="2800" dirty="0" smtClean="0">
              <a:solidFill>
                <a:schemeClr val="bg1"/>
              </a:solidFill>
            </a:endParaRPr>
          </a:p>
          <a:p>
            <a:endParaRPr lang="nl-NL" sz="2800" dirty="0" smtClean="0">
              <a:solidFill>
                <a:schemeClr val="bg1"/>
              </a:solidFill>
            </a:endParaRPr>
          </a:p>
          <a:p>
            <a:r>
              <a:rPr lang="nl-NL" sz="2800" dirty="0" smtClean="0">
                <a:solidFill>
                  <a:schemeClr val="bg1"/>
                </a:solidFill>
              </a:rPr>
              <a:t>3. </a:t>
            </a:r>
            <a:r>
              <a:rPr lang="nl-NL" sz="2800" dirty="0" err="1" smtClean="0">
                <a:solidFill>
                  <a:schemeClr val="bg1"/>
                </a:solidFill>
              </a:rPr>
              <a:t>Environmental</a:t>
            </a:r>
            <a:r>
              <a:rPr lang="nl-NL" sz="2800" dirty="0" smtClean="0">
                <a:solidFill>
                  <a:schemeClr val="bg1"/>
                </a:solidFill>
              </a:rPr>
              <a:t> management context</a:t>
            </a:r>
            <a:endParaRPr lang="nl-BE" sz="2800" dirty="0" smtClean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Importance</a:t>
            </a:r>
            <a:r>
              <a:rPr lang="nl-NL" sz="2800" dirty="0" smtClean="0">
                <a:solidFill>
                  <a:schemeClr val="bg1"/>
                </a:solidFill>
              </a:rPr>
              <a:t> of </a:t>
            </a:r>
            <a:r>
              <a:rPr lang="nl-NL" sz="2800" dirty="0" err="1" smtClean="0">
                <a:solidFill>
                  <a:schemeClr val="bg1"/>
                </a:solidFill>
              </a:rPr>
              <a:t>cryptic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diversity</a:t>
            </a:r>
            <a:endParaRPr lang="nl-NL" sz="2800" dirty="0" smtClean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800" dirty="0" smtClean="0">
                <a:solidFill>
                  <a:schemeClr val="bg1"/>
                </a:solidFill>
              </a:rPr>
              <a:t>Connectivity </a:t>
            </a:r>
            <a:r>
              <a:rPr lang="nl-NL" sz="2800" dirty="0" err="1" smtClean="0">
                <a:solidFill>
                  <a:schemeClr val="bg1"/>
                </a:solidFill>
              </a:rPr>
              <a:t>between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protected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areas</a:t>
            </a:r>
            <a:endParaRPr lang="nl-NL" sz="2800" dirty="0" smtClean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800" dirty="0" err="1" smtClean="0">
                <a:solidFill>
                  <a:schemeClr val="bg1"/>
                </a:solidFill>
              </a:rPr>
              <a:t>Recolonization</a:t>
            </a:r>
            <a:r>
              <a:rPr lang="nl-NL" sz="2800" dirty="0" smtClean="0">
                <a:solidFill>
                  <a:schemeClr val="bg1"/>
                </a:solidFill>
              </a:rPr>
              <a:t> of </a:t>
            </a:r>
            <a:r>
              <a:rPr lang="nl-NL" sz="2800" dirty="0" err="1" smtClean="0">
                <a:solidFill>
                  <a:schemeClr val="bg1"/>
                </a:solidFill>
              </a:rPr>
              <a:t>disturbed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areas</a:t>
            </a:r>
            <a:endParaRPr lang="nl-NL" sz="2800" dirty="0">
              <a:solidFill>
                <a:schemeClr val="bg1"/>
              </a:solidFill>
            </a:endParaRPr>
          </a:p>
          <a:p>
            <a:pPr lvl="1"/>
            <a:endParaRPr lang="nl-NL" sz="28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nl-NL" sz="2800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2657" y="-104503"/>
            <a:ext cx="6949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i="1" dirty="0" smtClean="0">
                <a:solidFill>
                  <a:schemeClr val="bg1"/>
                </a:solidFill>
              </a:rPr>
              <a:t>The </a:t>
            </a:r>
            <a:r>
              <a:rPr lang="nl-NL" sz="2000" i="1" dirty="0" err="1" smtClean="0">
                <a:solidFill>
                  <a:schemeClr val="bg1"/>
                </a:solidFill>
              </a:rPr>
              <a:t>connectivity</a:t>
            </a:r>
            <a:r>
              <a:rPr lang="nl-NL" sz="2000" i="1" dirty="0" smtClean="0">
                <a:solidFill>
                  <a:schemeClr val="bg1"/>
                </a:solidFill>
              </a:rPr>
              <a:t> </a:t>
            </a:r>
            <a:r>
              <a:rPr lang="nl-NL" sz="2000" i="1" dirty="0" err="1" smtClean="0">
                <a:solidFill>
                  <a:schemeClr val="bg1"/>
                </a:solidFill>
              </a:rPr>
              <a:t>and</a:t>
            </a:r>
            <a:r>
              <a:rPr lang="nl-NL" sz="2000" i="1" dirty="0" smtClean="0">
                <a:solidFill>
                  <a:schemeClr val="bg1"/>
                </a:solidFill>
              </a:rPr>
              <a:t> </a:t>
            </a:r>
            <a:r>
              <a:rPr lang="nl-NL" sz="2000" i="1" dirty="0" err="1" smtClean="0">
                <a:solidFill>
                  <a:schemeClr val="bg1"/>
                </a:solidFill>
              </a:rPr>
              <a:t>distribution</a:t>
            </a:r>
            <a:r>
              <a:rPr lang="nl-NL" sz="2000" i="1" dirty="0" smtClean="0">
                <a:solidFill>
                  <a:schemeClr val="bg1"/>
                </a:solidFill>
              </a:rPr>
              <a:t> of free-living marine </a:t>
            </a:r>
            <a:r>
              <a:rPr lang="nl-NL" sz="2000" i="1" dirty="0" err="1" smtClean="0">
                <a:solidFill>
                  <a:schemeClr val="bg1"/>
                </a:solidFill>
              </a:rPr>
              <a:t>nematodes</a:t>
            </a:r>
            <a:endParaRPr lang="nl-NL" sz="2000" i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52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8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Glochitris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80198" y="601277"/>
            <a:ext cx="6858000" cy="565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6126" y="1685197"/>
            <a:ext cx="4753994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2800" dirty="0" err="1" smtClean="0">
                <a:solidFill>
                  <a:schemeClr val="bg1"/>
                </a:solidFill>
              </a:rPr>
              <a:t>Introduction</a:t>
            </a:r>
            <a:r>
              <a:rPr lang="nl-BE" sz="2800" dirty="0" smtClean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AutoNum type="arabicPeriod"/>
            </a:pPr>
            <a:endParaRPr lang="nl-BE" sz="2800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nl-NL" sz="2800" dirty="0" smtClean="0">
                <a:solidFill>
                  <a:schemeClr val="bg1"/>
                </a:solidFill>
              </a:rPr>
              <a:t>Connectivity </a:t>
            </a:r>
            <a:r>
              <a:rPr lang="nl-NL" sz="2800" dirty="0" err="1" smtClean="0">
                <a:solidFill>
                  <a:schemeClr val="bg1"/>
                </a:solidFill>
              </a:rPr>
              <a:t>and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distribution</a:t>
            </a:r>
            <a:endParaRPr lang="nl-NL" sz="2800" dirty="0" smtClean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800" dirty="0" smtClean="0">
                <a:solidFill>
                  <a:schemeClr val="bg1"/>
                </a:solidFill>
              </a:rPr>
              <a:t>Cosmopolitan species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800" dirty="0" err="1" smtClean="0">
                <a:solidFill>
                  <a:schemeClr val="bg1"/>
                </a:solidFill>
              </a:rPr>
              <a:t>Cryptic</a:t>
            </a:r>
            <a:r>
              <a:rPr lang="nl-NL" sz="2800" dirty="0" smtClean="0">
                <a:solidFill>
                  <a:schemeClr val="bg1"/>
                </a:solidFill>
              </a:rPr>
              <a:t> species</a:t>
            </a:r>
          </a:p>
          <a:p>
            <a:pPr lvl="1"/>
            <a:endParaRPr lang="nl-NL" sz="28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nl-NL" sz="2800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2657" y="-104503"/>
            <a:ext cx="6949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i="1" dirty="0" smtClean="0">
                <a:solidFill>
                  <a:schemeClr val="bg1"/>
                </a:solidFill>
              </a:rPr>
              <a:t>The </a:t>
            </a:r>
            <a:r>
              <a:rPr lang="nl-NL" sz="2000" i="1" dirty="0" err="1" smtClean="0">
                <a:solidFill>
                  <a:schemeClr val="bg1"/>
                </a:solidFill>
              </a:rPr>
              <a:t>connectivity</a:t>
            </a:r>
            <a:r>
              <a:rPr lang="nl-NL" sz="2000" i="1" dirty="0" smtClean="0">
                <a:solidFill>
                  <a:schemeClr val="bg1"/>
                </a:solidFill>
              </a:rPr>
              <a:t> </a:t>
            </a:r>
            <a:r>
              <a:rPr lang="nl-NL" sz="2000" i="1" dirty="0" err="1" smtClean="0">
                <a:solidFill>
                  <a:schemeClr val="bg1"/>
                </a:solidFill>
              </a:rPr>
              <a:t>and</a:t>
            </a:r>
            <a:r>
              <a:rPr lang="nl-NL" sz="2000" i="1" dirty="0" smtClean="0">
                <a:solidFill>
                  <a:schemeClr val="bg1"/>
                </a:solidFill>
              </a:rPr>
              <a:t> </a:t>
            </a:r>
            <a:r>
              <a:rPr lang="nl-NL" sz="2000" i="1" dirty="0" err="1" smtClean="0">
                <a:solidFill>
                  <a:schemeClr val="bg1"/>
                </a:solidFill>
              </a:rPr>
              <a:t>distribution</a:t>
            </a:r>
            <a:r>
              <a:rPr lang="nl-NL" sz="2000" i="1" dirty="0" smtClean="0">
                <a:solidFill>
                  <a:schemeClr val="bg1"/>
                </a:solidFill>
              </a:rPr>
              <a:t> of free-living marine </a:t>
            </a:r>
            <a:r>
              <a:rPr lang="nl-NL" sz="2000" i="1" dirty="0" err="1" smtClean="0">
                <a:solidFill>
                  <a:schemeClr val="bg1"/>
                </a:solidFill>
              </a:rPr>
              <a:t>nematodes</a:t>
            </a:r>
            <a:endParaRPr lang="nl-NL" sz="2000" i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11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4871"/>
            <a:ext cx="8732642" cy="55017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91934" y="1204871"/>
            <a:ext cx="1974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Derycke</a:t>
            </a:r>
            <a:r>
              <a:rPr lang="nl-NL" dirty="0" smtClean="0"/>
              <a:t> et al. 2007</a:t>
            </a:r>
            <a:endParaRPr lang="nl-BE" dirty="0"/>
          </a:p>
        </p:txBody>
      </p:sp>
      <p:sp>
        <p:nvSpPr>
          <p:cNvPr id="4" name="TextBox 3"/>
          <p:cNvSpPr txBox="1"/>
          <p:nvPr/>
        </p:nvSpPr>
        <p:spPr>
          <a:xfrm>
            <a:off x="171450" y="590550"/>
            <a:ext cx="8081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 smtClean="0"/>
              <a:t>Sympatric</a:t>
            </a:r>
            <a:r>
              <a:rPr lang="nl-NL" sz="2400" dirty="0" smtClean="0"/>
              <a:t> </a:t>
            </a:r>
            <a:r>
              <a:rPr lang="nl-NL" sz="2400" dirty="0" err="1" smtClean="0"/>
              <a:t>cryptic</a:t>
            </a:r>
            <a:r>
              <a:rPr lang="nl-NL" sz="2400" dirty="0" smtClean="0"/>
              <a:t> species complex of </a:t>
            </a:r>
            <a:r>
              <a:rPr lang="nl-NL" sz="2400" i="1" dirty="0" err="1" smtClean="0"/>
              <a:t>Halomonhystera</a:t>
            </a:r>
            <a:r>
              <a:rPr lang="nl-NL" sz="2400" i="1" dirty="0" smtClean="0"/>
              <a:t> </a:t>
            </a:r>
            <a:r>
              <a:rPr lang="nl-NL" sz="2400" i="1" dirty="0" err="1" smtClean="0"/>
              <a:t>disjuncta</a:t>
            </a:r>
            <a:endParaRPr lang="nl-BE" sz="2400" i="1" dirty="0"/>
          </a:p>
        </p:txBody>
      </p:sp>
    </p:spTree>
    <p:extLst>
      <p:ext uri="{BB962C8B-B14F-4D97-AF65-F5344CB8AC3E}">
        <p14:creationId xmlns:p14="http://schemas.microsoft.com/office/powerpoint/2010/main" val="340625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hoek 12"/>
          <p:cNvSpPr/>
          <p:nvPr/>
        </p:nvSpPr>
        <p:spPr>
          <a:xfrm>
            <a:off x="833558" y="4985928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Ovoviviparous reproduction strategy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882824" y="197539"/>
            <a:ext cx="6798734" cy="42543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HMMV, Barents Sea, at 72°N 14°E, 1280 m</a:t>
            </a:r>
            <a:r>
              <a:rPr lang="nl-BE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br>
              <a:rPr lang="nl-BE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endParaRPr lang="nl-BE" sz="28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408" y="806163"/>
            <a:ext cx="746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Sulphide</a:t>
            </a:r>
            <a:r>
              <a:rPr lang="nl-NL" dirty="0" smtClean="0"/>
              <a:t> </a:t>
            </a:r>
            <a:r>
              <a:rPr lang="nl-NL" dirty="0" err="1" smtClean="0"/>
              <a:t>rich</a:t>
            </a:r>
            <a:r>
              <a:rPr lang="nl-NL" dirty="0" smtClean="0"/>
              <a:t> </a:t>
            </a:r>
            <a:r>
              <a:rPr lang="nl-NL" dirty="0" err="1" smtClean="0"/>
              <a:t>sediments</a:t>
            </a:r>
            <a:r>
              <a:rPr lang="nl-NL" dirty="0" smtClean="0"/>
              <a:t> of </a:t>
            </a:r>
            <a:r>
              <a:rPr lang="nl-NL" dirty="0" err="1" smtClean="0"/>
              <a:t>bacterial</a:t>
            </a:r>
            <a:r>
              <a:rPr lang="nl-NL" dirty="0" smtClean="0"/>
              <a:t> mats </a:t>
            </a:r>
            <a:r>
              <a:rPr lang="nl-NL" dirty="0" err="1" smtClean="0"/>
              <a:t>colonized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high </a:t>
            </a:r>
            <a:r>
              <a:rPr lang="nl-NL" dirty="0" err="1" smtClean="0"/>
              <a:t>densities</a:t>
            </a:r>
            <a:r>
              <a:rPr lang="nl-NL" dirty="0" smtClean="0"/>
              <a:t> of</a:t>
            </a:r>
            <a:endParaRPr lang="nl-BE" dirty="0"/>
          </a:p>
        </p:txBody>
      </p:sp>
      <p:pic>
        <p:nvPicPr>
          <p:cNvPr id="9" name="Picture 2" descr="D:\Jevcampe\Dropbox\Dropbox\Doctoraat\Presentatie\Intro\Figure gD1-H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66" y="1374027"/>
            <a:ext cx="5832648" cy="340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23578" y="1428100"/>
            <a:ext cx="1281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 smtClean="0"/>
              <a:t>H. </a:t>
            </a:r>
            <a:r>
              <a:rPr lang="nl-NL" i="1" dirty="0" err="1" smtClean="0"/>
              <a:t>disjuncta</a:t>
            </a:r>
            <a:endParaRPr lang="nl-BE" i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1" y="2350111"/>
            <a:ext cx="2514664" cy="2443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s://upload.wikimedia.org/wikipedia/commons/c/cd/Spartina_anglic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374200"/>
            <a:ext cx="2514664" cy="167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45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8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8686800" cy="1143000"/>
          </a:xfrm>
        </p:spPr>
        <p:txBody>
          <a:bodyPr/>
          <a:lstStyle/>
          <a:p>
            <a:pPr>
              <a:defRPr/>
            </a:pPr>
            <a:r>
              <a:rPr lang="nl-NL" sz="2400" b="1" dirty="0" err="1" smtClean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Phylogenetic</a:t>
            </a:r>
            <a:r>
              <a:rPr lang="nl-NL" sz="2400" b="1" dirty="0" smtClean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nl-NL" sz="2400" b="1" dirty="0" err="1" smtClean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analysis</a:t>
            </a:r>
            <a:r>
              <a:rPr lang="nl-NL" sz="2400" b="1" dirty="0" smtClean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 of </a:t>
            </a:r>
            <a:r>
              <a:rPr lang="nl-NL" sz="2400" b="1" i="1" dirty="0" smtClean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H. </a:t>
            </a:r>
            <a:r>
              <a:rPr lang="nl-NL" sz="2400" b="1" i="1" dirty="0" err="1" smtClean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disjuncta</a:t>
            </a:r>
            <a:r>
              <a:rPr lang="nl-NL" sz="2400" b="1" i="1" dirty="0" smtClean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nl-NL" sz="2400" b="1" dirty="0" smtClean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complex</a:t>
            </a:r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0" y="908050"/>
            <a:ext cx="9366250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7" name="TextBox 24"/>
          <p:cNvSpPr txBox="1">
            <a:spLocks noChangeArrowheads="1"/>
          </p:cNvSpPr>
          <p:nvPr/>
        </p:nvSpPr>
        <p:spPr bwMode="auto">
          <a:xfrm>
            <a:off x="539750" y="1268413"/>
            <a:ext cx="4592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BE" altLang="nl-BE">
                <a:latin typeface="+mn-lt"/>
              </a:rPr>
              <a:t>ITS</a:t>
            </a:r>
          </a:p>
        </p:txBody>
      </p:sp>
      <p:sp>
        <p:nvSpPr>
          <p:cNvPr id="120838" name="TextBox 25"/>
          <p:cNvSpPr txBox="1">
            <a:spLocks noChangeArrowheads="1"/>
          </p:cNvSpPr>
          <p:nvPr/>
        </p:nvSpPr>
        <p:spPr bwMode="auto">
          <a:xfrm>
            <a:off x="5003800" y="1268413"/>
            <a:ext cx="1029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BE" altLang="nl-BE">
                <a:latin typeface="+mn-lt"/>
              </a:rPr>
              <a:t>18SrDNA</a:t>
            </a:r>
          </a:p>
        </p:txBody>
      </p:sp>
      <p:sp>
        <p:nvSpPr>
          <p:cNvPr id="27" name="TextBox 16"/>
          <p:cNvSpPr txBox="1">
            <a:spLocks noChangeArrowheads="1"/>
          </p:cNvSpPr>
          <p:nvPr/>
        </p:nvSpPr>
        <p:spPr bwMode="auto">
          <a:xfrm>
            <a:off x="22225" y="5876924"/>
            <a:ext cx="9144000" cy="12001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BE" dirty="0">
                <a:cs typeface="Arial" charset="0"/>
              </a:rPr>
              <a:t>HD HMMV is </a:t>
            </a:r>
            <a:r>
              <a:rPr lang="nl-BE" dirty="0" err="1">
                <a:cs typeface="Arial" charset="0"/>
              </a:rPr>
              <a:t>one</a:t>
            </a:r>
            <a:r>
              <a:rPr lang="nl-BE" dirty="0">
                <a:cs typeface="Arial" charset="0"/>
              </a:rPr>
              <a:t> of </a:t>
            </a:r>
            <a:r>
              <a:rPr lang="nl-BE" dirty="0" err="1">
                <a:cs typeface="Arial" charset="0"/>
              </a:rPr>
              <a:t>several</a:t>
            </a:r>
            <a:r>
              <a:rPr lang="nl-BE" dirty="0">
                <a:cs typeface="Arial" charset="0"/>
              </a:rPr>
              <a:t> </a:t>
            </a:r>
            <a:r>
              <a:rPr lang="nl-BE" dirty="0" err="1">
                <a:cs typeface="Arial" charset="0"/>
              </a:rPr>
              <a:t>cryptic</a:t>
            </a:r>
            <a:r>
              <a:rPr lang="nl-BE" dirty="0">
                <a:cs typeface="Arial" charset="0"/>
              </a:rPr>
              <a:t> species </a:t>
            </a:r>
            <a:r>
              <a:rPr lang="nl-BE" dirty="0" err="1">
                <a:cs typeface="Arial" charset="0"/>
              </a:rPr>
              <a:t>from</a:t>
            </a:r>
            <a:r>
              <a:rPr lang="nl-BE" dirty="0">
                <a:cs typeface="Arial" charset="0"/>
              </a:rPr>
              <a:t> a species complex </a:t>
            </a:r>
            <a:r>
              <a:rPr lang="nl-BE" dirty="0" err="1">
                <a:cs typeface="Arial" charset="0"/>
              </a:rPr>
              <a:t>known</a:t>
            </a:r>
            <a:r>
              <a:rPr lang="nl-BE" dirty="0">
                <a:cs typeface="Arial" charset="0"/>
              </a:rPr>
              <a:t> to </a:t>
            </a:r>
            <a:r>
              <a:rPr lang="nl-BE" dirty="0" err="1">
                <a:cs typeface="Arial" charset="0"/>
              </a:rPr>
              <a:t>be</a:t>
            </a:r>
            <a:r>
              <a:rPr lang="nl-BE" dirty="0">
                <a:cs typeface="Arial" charset="0"/>
              </a:rPr>
              <a:t> </a:t>
            </a:r>
            <a:r>
              <a:rPr lang="nl-BE" dirty="0" err="1">
                <a:cs typeface="Arial" charset="0"/>
              </a:rPr>
              <a:t>associated</a:t>
            </a:r>
            <a:endParaRPr lang="nl-BE" dirty="0">
              <a:cs typeface="Arial" charset="0"/>
            </a:endParaRPr>
          </a:p>
          <a:p>
            <a:pPr eaLnBrk="1" hangingPunct="1">
              <a:defRPr/>
            </a:pPr>
            <a:r>
              <a:rPr lang="nl-BE" dirty="0" err="1">
                <a:cs typeface="Arial" charset="0"/>
              </a:rPr>
              <a:t>with</a:t>
            </a:r>
            <a:r>
              <a:rPr lang="nl-BE" dirty="0">
                <a:cs typeface="Arial" charset="0"/>
              </a:rPr>
              <a:t> </a:t>
            </a:r>
            <a:r>
              <a:rPr lang="nl-BE" dirty="0" err="1">
                <a:cs typeface="Arial" charset="0"/>
              </a:rPr>
              <a:t>degrading</a:t>
            </a:r>
            <a:r>
              <a:rPr lang="nl-BE" dirty="0">
                <a:cs typeface="Arial" charset="0"/>
              </a:rPr>
              <a:t> </a:t>
            </a:r>
            <a:r>
              <a:rPr lang="nl-BE" dirty="0" err="1">
                <a:cs typeface="Arial" charset="0"/>
              </a:rPr>
              <a:t>macroalgae</a:t>
            </a:r>
            <a:r>
              <a:rPr lang="nl-BE" dirty="0">
                <a:cs typeface="Arial" charset="0"/>
              </a:rPr>
              <a:t> </a:t>
            </a:r>
            <a:r>
              <a:rPr lang="nl-BE" dirty="0" err="1">
                <a:cs typeface="Arial" charset="0"/>
              </a:rPr>
              <a:t>on</a:t>
            </a:r>
            <a:r>
              <a:rPr lang="nl-BE" dirty="0">
                <a:cs typeface="Arial" charset="0"/>
              </a:rPr>
              <a:t> </a:t>
            </a:r>
            <a:r>
              <a:rPr lang="nl-BE" dirty="0" err="1">
                <a:cs typeface="Arial" charset="0"/>
              </a:rPr>
              <a:t>temperate</a:t>
            </a:r>
            <a:r>
              <a:rPr lang="nl-BE" dirty="0">
                <a:cs typeface="Arial" charset="0"/>
              </a:rPr>
              <a:t> mud flats (GD1-GD5) De </a:t>
            </a:r>
            <a:r>
              <a:rPr lang="nl-BE" dirty="0" err="1">
                <a:cs typeface="Arial" charset="0"/>
              </a:rPr>
              <a:t>Rycke</a:t>
            </a:r>
            <a:r>
              <a:rPr lang="nl-BE" dirty="0">
                <a:cs typeface="Arial" charset="0"/>
              </a:rPr>
              <a:t> et al 2007</a:t>
            </a:r>
          </a:p>
          <a:p>
            <a:pPr eaLnBrk="1" hangingPunct="1">
              <a:defRPr/>
            </a:pPr>
            <a:r>
              <a:rPr lang="nl-NL" dirty="0">
                <a:cs typeface="Arial" charset="0"/>
              </a:rPr>
              <a:t>HD-HMMV is a </a:t>
            </a:r>
            <a:r>
              <a:rPr lang="nl-NL" dirty="0" err="1">
                <a:cs typeface="Arial" charset="0"/>
              </a:rPr>
              <a:t>seperate</a:t>
            </a:r>
            <a:r>
              <a:rPr lang="nl-NL" dirty="0">
                <a:cs typeface="Arial" charset="0"/>
              </a:rPr>
              <a:t> </a:t>
            </a:r>
            <a:r>
              <a:rPr lang="nl-NL" dirty="0" err="1">
                <a:cs typeface="Arial" charset="0"/>
              </a:rPr>
              <a:t>group</a:t>
            </a:r>
            <a:r>
              <a:rPr lang="nl-NL" dirty="0">
                <a:cs typeface="Arial" charset="0"/>
              </a:rPr>
              <a:t> </a:t>
            </a:r>
            <a:r>
              <a:rPr lang="nl-NL" dirty="0" err="1">
                <a:cs typeface="Arial" charset="0"/>
              </a:rPr>
              <a:t>but</a:t>
            </a:r>
            <a:r>
              <a:rPr lang="nl-NL" dirty="0">
                <a:cs typeface="Arial" charset="0"/>
              </a:rPr>
              <a:t> more </a:t>
            </a:r>
            <a:r>
              <a:rPr lang="nl-NL" dirty="0" err="1">
                <a:cs typeface="Arial" charset="0"/>
              </a:rPr>
              <a:t>closely</a:t>
            </a:r>
            <a:r>
              <a:rPr lang="nl-NL" dirty="0">
                <a:cs typeface="Arial" charset="0"/>
              </a:rPr>
              <a:t> </a:t>
            </a:r>
            <a:r>
              <a:rPr lang="nl-NL" dirty="0" err="1">
                <a:cs typeface="Arial" charset="0"/>
              </a:rPr>
              <a:t>related</a:t>
            </a:r>
            <a:r>
              <a:rPr lang="nl-NL" dirty="0">
                <a:cs typeface="Arial" charset="0"/>
              </a:rPr>
              <a:t> to GD1/4 </a:t>
            </a:r>
            <a:r>
              <a:rPr lang="nl-NL" dirty="0" err="1">
                <a:cs typeface="Arial" charset="0"/>
              </a:rPr>
              <a:t>than</a:t>
            </a:r>
            <a:r>
              <a:rPr lang="nl-NL" dirty="0">
                <a:cs typeface="Arial" charset="0"/>
              </a:rPr>
              <a:t> </a:t>
            </a:r>
            <a:r>
              <a:rPr lang="nl-NL" dirty="0" err="1">
                <a:cs typeface="Arial" charset="0"/>
              </a:rPr>
              <a:t>other</a:t>
            </a:r>
            <a:r>
              <a:rPr lang="nl-NL" dirty="0">
                <a:cs typeface="Arial" charset="0"/>
              </a:rPr>
              <a:t> </a:t>
            </a:r>
            <a:r>
              <a:rPr lang="nl-NL" dirty="0" err="1">
                <a:cs typeface="Arial" charset="0"/>
              </a:rPr>
              <a:t>sympatric</a:t>
            </a:r>
            <a:r>
              <a:rPr lang="nl-NL" dirty="0">
                <a:cs typeface="Arial" charset="0"/>
              </a:rPr>
              <a:t> species</a:t>
            </a:r>
          </a:p>
          <a:p>
            <a:pPr eaLnBrk="1" hangingPunct="1">
              <a:defRPr/>
            </a:pPr>
            <a:endParaRPr lang="nl-BE" dirty="0">
              <a:cs typeface="Arial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47813" y="2636838"/>
            <a:ext cx="2952750" cy="143986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BE"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59563" y="2997200"/>
            <a:ext cx="1800225" cy="115252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BE"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550026" y="788737"/>
            <a:ext cx="22111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BE" altLang="nl-BE" sz="1400" dirty="0">
                <a:latin typeface="+mn-lt"/>
              </a:rPr>
              <a:t>Van Campenhout et al 2014</a:t>
            </a:r>
          </a:p>
        </p:txBody>
      </p:sp>
    </p:spTree>
    <p:extLst>
      <p:ext uri="{BB962C8B-B14F-4D97-AF65-F5344CB8AC3E}">
        <p14:creationId xmlns:p14="http://schemas.microsoft.com/office/powerpoint/2010/main" val="176941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hoek 12"/>
          <p:cNvSpPr/>
          <p:nvPr/>
        </p:nvSpPr>
        <p:spPr>
          <a:xfrm>
            <a:off x="833558" y="4985928"/>
            <a:ext cx="74168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Ovoviviparous reproduction strategy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i="1" dirty="0" smtClean="0"/>
              <a:t>New species described as H. </a:t>
            </a:r>
            <a:r>
              <a:rPr lang="en-US" sz="2400" i="1" dirty="0" err="1" smtClean="0"/>
              <a:t>hermesi</a:t>
            </a:r>
            <a:r>
              <a:rPr lang="en-US" sz="2400" dirty="0"/>
              <a:t> </a:t>
            </a:r>
            <a:r>
              <a:rPr lang="en-US" sz="2400" dirty="0" smtClean="0"/>
              <a:t>and closely related to coastal </a:t>
            </a:r>
            <a:r>
              <a:rPr lang="en-US" sz="2400" i="1" dirty="0" smtClean="0"/>
              <a:t>Halomonhystera disjuncta </a:t>
            </a:r>
            <a:r>
              <a:rPr lang="en-US" sz="2400" dirty="0" smtClean="0"/>
              <a:t>species</a:t>
            </a:r>
          </a:p>
          <a:p>
            <a:endParaRPr lang="en-US" dirty="0" smtClean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882824" y="197539"/>
            <a:ext cx="6798734" cy="42543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HMMV, Barents Sea, at 72°N 14°E, 1280 m</a:t>
            </a:r>
            <a:r>
              <a:rPr lang="nl-BE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br>
              <a:rPr lang="nl-BE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endParaRPr lang="nl-BE" sz="28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408" y="806163"/>
            <a:ext cx="746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Sulphide</a:t>
            </a:r>
            <a:r>
              <a:rPr lang="nl-NL" dirty="0" smtClean="0"/>
              <a:t> </a:t>
            </a:r>
            <a:r>
              <a:rPr lang="nl-NL" dirty="0" err="1" smtClean="0"/>
              <a:t>rich</a:t>
            </a:r>
            <a:r>
              <a:rPr lang="nl-NL" dirty="0" smtClean="0"/>
              <a:t> </a:t>
            </a:r>
            <a:r>
              <a:rPr lang="nl-NL" dirty="0" err="1" smtClean="0"/>
              <a:t>sediments</a:t>
            </a:r>
            <a:r>
              <a:rPr lang="nl-NL" dirty="0" smtClean="0"/>
              <a:t> of </a:t>
            </a:r>
            <a:r>
              <a:rPr lang="nl-NL" dirty="0" err="1" smtClean="0"/>
              <a:t>bacterial</a:t>
            </a:r>
            <a:r>
              <a:rPr lang="nl-NL" dirty="0" smtClean="0"/>
              <a:t> mats </a:t>
            </a:r>
            <a:r>
              <a:rPr lang="nl-NL" dirty="0" err="1" smtClean="0"/>
              <a:t>colonized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high </a:t>
            </a:r>
            <a:r>
              <a:rPr lang="nl-NL" dirty="0" err="1" smtClean="0"/>
              <a:t>densities</a:t>
            </a:r>
            <a:r>
              <a:rPr lang="nl-NL" dirty="0" smtClean="0"/>
              <a:t> of</a:t>
            </a:r>
            <a:endParaRPr lang="nl-BE" dirty="0"/>
          </a:p>
        </p:txBody>
      </p:sp>
      <p:pic>
        <p:nvPicPr>
          <p:cNvPr id="9" name="Picture 2" descr="D:\Jevcampe\Dropbox\Dropbox\Doctoraat\Presentatie\Intro\Figure gD1-H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66" y="1374027"/>
            <a:ext cx="5832648" cy="340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23578" y="1428100"/>
            <a:ext cx="1281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 smtClean="0"/>
              <a:t>H. </a:t>
            </a:r>
            <a:r>
              <a:rPr lang="nl-NL" i="1" dirty="0" err="1" smtClean="0"/>
              <a:t>disjuncta</a:t>
            </a:r>
            <a:endParaRPr lang="nl-BE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927733" y="3265457"/>
            <a:ext cx="3385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 smtClean="0"/>
              <a:t>H. </a:t>
            </a:r>
            <a:r>
              <a:rPr lang="nl-NL" i="1" dirty="0" err="1"/>
              <a:t>h</a:t>
            </a:r>
            <a:r>
              <a:rPr lang="nl-NL" i="1" dirty="0" err="1" smtClean="0"/>
              <a:t>ermesi</a:t>
            </a:r>
            <a:r>
              <a:rPr lang="nl-NL" i="1" dirty="0" smtClean="0"/>
              <a:t> (</a:t>
            </a:r>
            <a:r>
              <a:rPr lang="nl-NL" i="1" dirty="0" err="1" smtClean="0"/>
              <a:t>Tchesunov</a:t>
            </a:r>
            <a:r>
              <a:rPr lang="nl-NL" i="1" dirty="0" smtClean="0"/>
              <a:t> et al, 2015)</a:t>
            </a:r>
            <a:endParaRPr lang="nl-BE" i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1" y="2350111"/>
            <a:ext cx="2514664" cy="2443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s://upload.wikimedia.org/wikipedia/commons/c/cd/Spartina_anglic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374200"/>
            <a:ext cx="2514664" cy="167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74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8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Glochitris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80198" y="601277"/>
            <a:ext cx="6858000" cy="565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6126" y="1685197"/>
            <a:ext cx="4753994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2800" dirty="0" err="1" smtClean="0">
                <a:solidFill>
                  <a:schemeClr val="bg1"/>
                </a:solidFill>
              </a:rPr>
              <a:t>Introduction</a:t>
            </a:r>
            <a:r>
              <a:rPr lang="nl-BE" sz="2800" dirty="0" smtClean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AutoNum type="arabicPeriod"/>
            </a:pPr>
            <a:endParaRPr lang="nl-BE" sz="2800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nl-NL" sz="2800" dirty="0" smtClean="0">
                <a:solidFill>
                  <a:schemeClr val="bg1"/>
                </a:solidFill>
              </a:rPr>
              <a:t>Connectivity </a:t>
            </a:r>
            <a:r>
              <a:rPr lang="nl-NL" sz="2800" dirty="0" err="1" smtClean="0">
                <a:solidFill>
                  <a:schemeClr val="bg1"/>
                </a:solidFill>
              </a:rPr>
              <a:t>and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distribution</a:t>
            </a:r>
            <a:endParaRPr lang="nl-NL" sz="2800" dirty="0" smtClean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800" dirty="0" smtClean="0">
                <a:solidFill>
                  <a:schemeClr val="bg1"/>
                </a:solidFill>
              </a:rPr>
              <a:t>Cosmopolitan species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800" dirty="0" err="1" smtClean="0">
                <a:solidFill>
                  <a:schemeClr val="bg1"/>
                </a:solidFill>
              </a:rPr>
              <a:t>Cryptic</a:t>
            </a:r>
            <a:r>
              <a:rPr lang="nl-NL" sz="2800" dirty="0" smtClean="0">
                <a:solidFill>
                  <a:schemeClr val="bg1"/>
                </a:solidFill>
              </a:rPr>
              <a:t> species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800" dirty="0" err="1" smtClean="0">
                <a:solidFill>
                  <a:schemeClr val="bg1"/>
                </a:solidFill>
              </a:rPr>
              <a:t>Population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genetics</a:t>
            </a:r>
            <a:endParaRPr lang="nl-NL" sz="2800" dirty="0" smtClean="0">
              <a:solidFill>
                <a:schemeClr val="bg1"/>
              </a:solidFill>
            </a:endParaRPr>
          </a:p>
          <a:p>
            <a:pPr lvl="1"/>
            <a:endParaRPr lang="nl-NL" sz="28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nl-NL" sz="2800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2657" y="-104503"/>
            <a:ext cx="6949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i="1" dirty="0" smtClean="0">
                <a:solidFill>
                  <a:schemeClr val="bg1"/>
                </a:solidFill>
              </a:rPr>
              <a:t>The </a:t>
            </a:r>
            <a:r>
              <a:rPr lang="nl-NL" sz="2000" i="1" dirty="0" err="1" smtClean="0">
                <a:solidFill>
                  <a:schemeClr val="bg1"/>
                </a:solidFill>
              </a:rPr>
              <a:t>connectivity</a:t>
            </a:r>
            <a:r>
              <a:rPr lang="nl-NL" sz="2000" i="1" dirty="0" smtClean="0">
                <a:solidFill>
                  <a:schemeClr val="bg1"/>
                </a:solidFill>
              </a:rPr>
              <a:t> </a:t>
            </a:r>
            <a:r>
              <a:rPr lang="nl-NL" sz="2000" i="1" dirty="0" err="1" smtClean="0">
                <a:solidFill>
                  <a:schemeClr val="bg1"/>
                </a:solidFill>
              </a:rPr>
              <a:t>and</a:t>
            </a:r>
            <a:r>
              <a:rPr lang="nl-NL" sz="2000" i="1" dirty="0" smtClean="0">
                <a:solidFill>
                  <a:schemeClr val="bg1"/>
                </a:solidFill>
              </a:rPr>
              <a:t> </a:t>
            </a:r>
            <a:r>
              <a:rPr lang="nl-NL" sz="2000" i="1" dirty="0" err="1" smtClean="0">
                <a:solidFill>
                  <a:schemeClr val="bg1"/>
                </a:solidFill>
              </a:rPr>
              <a:t>distribution</a:t>
            </a:r>
            <a:r>
              <a:rPr lang="nl-NL" sz="2000" i="1" dirty="0" smtClean="0">
                <a:solidFill>
                  <a:schemeClr val="bg1"/>
                </a:solidFill>
              </a:rPr>
              <a:t> of free-living marine </a:t>
            </a:r>
            <a:r>
              <a:rPr lang="nl-NL" sz="2000" i="1" dirty="0" err="1" smtClean="0">
                <a:solidFill>
                  <a:schemeClr val="bg1"/>
                </a:solidFill>
              </a:rPr>
              <a:t>nematodes</a:t>
            </a:r>
            <a:endParaRPr lang="nl-NL" sz="2000" i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64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6"/>
          <p:cNvGrpSpPr>
            <a:grpSpLocks/>
          </p:cNvGrpSpPr>
          <p:nvPr/>
        </p:nvGrpSpPr>
        <p:grpSpPr bwMode="auto">
          <a:xfrm>
            <a:off x="2268538" y="2566988"/>
            <a:ext cx="2374900" cy="1798637"/>
            <a:chOff x="2276444" y="2132856"/>
            <a:chExt cx="2663387" cy="2100304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3195099" y="3009682"/>
              <a:ext cx="1582721" cy="1223478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643744" y="2349745"/>
              <a:ext cx="1296087" cy="1799997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2276444" y="2972606"/>
              <a:ext cx="726378" cy="8342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2340536" y="2132856"/>
              <a:ext cx="934677" cy="648814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5" name="Group 31"/>
          <p:cNvGrpSpPr>
            <a:grpSpLocks/>
          </p:cNvGrpSpPr>
          <p:nvPr/>
        </p:nvGrpSpPr>
        <p:grpSpPr bwMode="auto">
          <a:xfrm>
            <a:off x="2271713" y="2676525"/>
            <a:ext cx="1843087" cy="1257300"/>
            <a:chOff x="2225305" y="2234098"/>
            <a:chExt cx="2065745" cy="1466418"/>
          </a:xfrm>
        </p:grpSpPr>
        <p:sp>
          <p:nvSpPr>
            <p:cNvPr id="3086" name="TextBox 27"/>
            <p:cNvSpPr txBox="1">
              <a:spLocks noChangeArrowheads="1"/>
            </p:cNvSpPr>
            <p:nvPr/>
          </p:nvSpPr>
          <p:spPr bwMode="auto">
            <a:xfrm rot="-2090895">
              <a:off x="2225305" y="2234098"/>
              <a:ext cx="866367" cy="323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l-BE" altLang="nl-BE" sz="1200">
                  <a:solidFill>
                    <a:schemeClr val="bg1"/>
                  </a:solidFill>
                  <a:latin typeface="Calibri" panose="020F0502020204030204" pitchFamily="34" charset="0"/>
                </a:rPr>
                <a:t>1600 km</a:t>
              </a:r>
              <a:endParaRPr lang="en-GB" altLang="nl-BE" sz="120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87" name="TextBox 28"/>
            <p:cNvSpPr txBox="1">
              <a:spLocks noChangeArrowheads="1"/>
            </p:cNvSpPr>
            <p:nvPr/>
          </p:nvSpPr>
          <p:spPr bwMode="auto">
            <a:xfrm rot="2225707">
              <a:off x="3285748" y="3377073"/>
              <a:ext cx="866367" cy="323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l-BE" altLang="nl-BE" sz="1200">
                  <a:solidFill>
                    <a:schemeClr val="bg1"/>
                  </a:solidFill>
                  <a:latin typeface="Calibri" panose="020F0502020204030204" pitchFamily="34" charset="0"/>
                </a:rPr>
                <a:t>1900 km</a:t>
              </a:r>
              <a:endParaRPr lang="en-GB" altLang="nl-BE" sz="120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88" name="TextBox 29"/>
            <p:cNvSpPr txBox="1">
              <a:spLocks noChangeArrowheads="1"/>
            </p:cNvSpPr>
            <p:nvPr/>
          </p:nvSpPr>
          <p:spPr bwMode="auto">
            <a:xfrm rot="3225765">
              <a:off x="3684530" y="2807493"/>
              <a:ext cx="902572" cy="310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l-BE" altLang="nl-BE" sz="1200">
                  <a:solidFill>
                    <a:schemeClr val="bg1"/>
                  </a:solidFill>
                  <a:latin typeface="Calibri" panose="020F0502020204030204" pitchFamily="34" charset="0"/>
                </a:rPr>
                <a:t>2100 km</a:t>
              </a:r>
              <a:endParaRPr lang="en-GB" altLang="nl-BE" sz="120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89" name="TextBox 30"/>
            <p:cNvSpPr txBox="1">
              <a:spLocks noChangeArrowheads="1"/>
            </p:cNvSpPr>
            <p:nvPr/>
          </p:nvSpPr>
          <p:spPr bwMode="auto">
            <a:xfrm>
              <a:off x="2267744" y="2704421"/>
              <a:ext cx="771141" cy="323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l-BE" altLang="nl-BE" sz="1200">
                  <a:solidFill>
                    <a:schemeClr val="bg1"/>
                  </a:solidFill>
                  <a:latin typeface="Calibri" panose="020F0502020204030204" pitchFamily="34" charset="0"/>
                </a:rPr>
                <a:t>600 km</a:t>
              </a:r>
              <a:endParaRPr lang="en-GB" altLang="nl-BE" sz="120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cxnSp>
        <p:nvCxnSpPr>
          <p:cNvPr id="34" name="Straight Connector 33"/>
          <p:cNvCxnSpPr/>
          <p:nvPr/>
        </p:nvCxnSpPr>
        <p:spPr>
          <a:xfrm>
            <a:off x="0" y="620713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Picture 34" descr="Figure 1_new_merged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0"/>
            <a:ext cx="7929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5200650" y="702193"/>
            <a:ext cx="2872709" cy="24006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b="1" dirty="0">
                <a:latin typeface="+mn-lt"/>
                <a:cs typeface="+mn-cs"/>
              </a:rPr>
              <a:t>5 </a:t>
            </a:r>
            <a:r>
              <a:rPr lang="nl-BE" b="1" dirty="0" err="1" smtClean="0">
                <a:latin typeface="+mn-lt"/>
                <a:cs typeface="+mn-cs"/>
              </a:rPr>
              <a:t>locations</a:t>
            </a:r>
            <a:r>
              <a:rPr lang="nl-BE" b="1" dirty="0" smtClean="0">
                <a:latin typeface="+mn-lt"/>
                <a:cs typeface="+mn-cs"/>
              </a:rPr>
              <a:t> at 300-500m</a:t>
            </a:r>
            <a:endParaRPr lang="nl-BE" sz="1200" b="1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dirty="0">
                <a:latin typeface="+mn-lt"/>
                <a:cs typeface="+mn-cs"/>
              </a:rPr>
              <a:t>Box 1.   Scotia Arc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dirty="0">
                <a:latin typeface="+mn-lt"/>
                <a:cs typeface="+mn-cs"/>
              </a:rPr>
              <a:t>	</a:t>
            </a:r>
            <a:r>
              <a:rPr lang="nl-BE" sz="1400" dirty="0">
                <a:latin typeface="+mn-lt"/>
                <a:cs typeface="+mn-cs"/>
              </a:rPr>
              <a:t>SG = South Georgia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400" dirty="0">
                <a:latin typeface="+mn-lt"/>
                <a:cs typeface="+mn-cs"/>
              </a:rPr>
              <a:t>         SO = South Orkneys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dirty="0">
                <a:latin typeface="+mn-lt"/>
                <a:cs typeface="+mn-cs"/>
              </a:rPr>
              <a:t>Box 2.   Antarctic Peninsula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400" dirty="0">
                <a:latin typeface="+mn-lt"/>
                <a:cs typeface="+mn-cs"/>
              </a:rPr>
              <a:t>         KG = King George Island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dirty="0">
                <a:latin typeface="+mn-lt"/>
                <a:cs typeface="+mn-cs"/>
              </a:rPr>
              <a:t>Box 3.   Eastern Weddell Sea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dirty="0">
                <a:latin typeface="+mn-lt"/>
                <a:cs typeface="+mn-cs"/>
              </a:rPr>
              <a:t>       </a:t>
            </a:r>
            <a:r>
              <a:rPr lang="nl-BE" sz="1400" dirty="0">
                <a:latin typeface="+mn-lt"/>
                <a:cs typeface="+mn-cs"/>
              </a:rPr>
              <a:t>AUS = off Auståsen ice rise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400" dirty="0">
                <a:latin typeface="+mn-lt"/>
                <a:cs typeface="+mn-cs"/>
              </a:rPr>
              <a:t>         BX = Bendex (no geographic ref)</a:t>
            </a:r>
            <a:endParaRPr lang="en-GB" sz="1400" dirty="0">
              <a:latin typeface="+mn-lt"/>
              <a:cs typeface="+mn-cs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3203575" y="2349500"/>
            <a:ext cx="1152525" cy="172720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1908175" y="3141663"/>
            <a:ext cx="2303463" cy="935037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1" name="TextBox 44"/>
          <p:cNvSpPr txBox="1">
            <a:spLocks noChangeArrowheads="1"/>
          </p:cNvSpPr>
          <p:nvPr/>
        </p:nvSpPr>
        <p:spPr bwMode="auto">
          <a:xfrm rot="3297923">
            <a:off x="3531394" y="3078957"/>
            <a:ext cx="1006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BE" altLang="nl-BE" sz="1600">
                <a:latin typeface="Calibri" panose="020F0502020204030204" pitchFamily="34" charset="0"/>
              </a:rPr>
              <a:t>~2100 km</a:t>
            </a:r>
            <a:endParaRPr lang="en-GB" altLang="nl-BE" sz="1600">
              <a:latin typeface="Calibri" panose="020F0502020204030204" pitchFamily="34" charset="0"/>
            </a:endParaRPr>
          </a:p>
        </p:txBody>
      </p:sp>
      <p:sp>
        <p:nvSpPr>
          <p:cNvPr id="3082" name="TextBox 45"/>
          <p:cNvSpPr txBox="1">
            <a:spLocks noChangeArrowheads="1"/>
          </p:cNvSpPr>
          <p:nvPr/>
        </p:nvSpPr>
        <p:spPr bwMode="auto">
          <a:xfrm rot="1377061">
            <a:off x="2263775" y="3482975"/>
            <a:ext cx="10064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BE" altLang="nl-BE" sz="1600">
                <a:latin typeface="Calibri" panose="020F0502020204030204" pitchFamily="34" charset="0"/>
              </a:rPr>
              <a:t>~2300 km</a:t>
            </a:r>
            <a:endParaRPr lang="en-GB" altLang="nl-BE" sz="1600">
              <a:latin typeface="Calibri" panose="020F0502020204030204" pitchFamily="34" charset="0"/>
            </a:endParaRPr>
          </a:p>
        </p:txBody>
      </p:sp>
      <p:sp>
        <p:nvSpPr>
          <p:cNvPr id="3083" name="TextBox 46"/>
          <p:cNvSpPr txBox="1">
            <a:spLocks noChangeArrowheads="1"/>
          </p:cNvSpPr>
          <p:nvPr/>
        </p:nvSpPr>
        <p:spPr bwMode="auto">
          <a:xfrm>
            <a:off x="4140200" y="4602163"/>
            <a:ext cx="7985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BE" altLang="nl-BE" sz="1600">
                <a:latin typeface="Calibri" panose="020F0502020204030204" pitchFamily="34" charset="0"/>
              </a:rPr>
              <a:t>~15 km</a:t>
            </a:r>
            <a:endParaRPr lang="en-GB" altLang="nl-BE" sz="1600">
              <a:latin typeface="Calibri" panose="020F0502020204030204" pitchFamily="34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H="1">
            <a:off x="4572000" y="4292600"/>
            <a:ext cx="0" cy="3603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26988" y="4704777"/>
            <a:ext cx="9259887" cy="193899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BE" altLang="nl-BE" sz="2000" dirty="0" err="1" smtClean="0">
                <a:latin typeface="+mn-lt"/>
              </a:rPr>
              <a:t>Two</a:t>
            </a:r>
            <a:r>
              <a:rPr lang="nl-BE" altLang="nl-BE" sz="2000" dirty="0" smtClean="0">
                <a:latin typeface="+mn-lt"/>
              </a:rPr>
              <a:t> </a:t>
            </a:r>
            <a:r>
              <a:rPr lang="nl-BE" altLang="nl-BE" sz="2000" dirty="0">
                <a:latin typeface="+mn-lt"/>
              </a:rPr>
              <a:t>research </a:t>
            </a:r>
            <a:r>
              <a:rPr lang="nl-BE" altLang="nl-BE" sz="2000" b="1" dirty="0">
                <a:latin typeface="+mn-lt"/>
              </a:rPr>
              <a:t>hypotheses</a:t>
            </a:r>
            <a:r>
              <a:rPr lang="nl-BE" altLang="nl-BE" sz="2000" dirty="0" smtClean="0">
                <a:latin typeface="+mn-lt"/>
              </a:rPr>
              <a:t>:</a:t>
            </a:r>
            <a:endParaRPr lang="nl-BE" altLang="nl-BE" sz="2000" dirty="0">
              <a:latin typeface="+mn-lt"/>
              <a:sym typeface="Wingdings" panose="05000000000000000000" pitchFamily="2" charset="2"/>
            </a:endParaRPr>
          </a:p>
          <a:p>
            <a:pPr eaLnBrk="1" hangingPunct="1"/>
            <a:r>
              <a:rPr lang="nl-BE" altLang="nl-BE" sz="2000" dirty="0" smtClean="0">
                <a:latin typeface="+mn-lt"/>
                <a:sym typeface="Wingdings" panose="05000000000000000000" pitchFamily="2" charset="2"/>
              </a:rPr>
              <a:t>    1. strong </a:t>
            </a:r>
            <a:r>
              <a:rPr lang="nl-BE" altLang="nl-BE" sz="2000" dirty="0" err="1">
                <a:latin typeface="+mn-lt"/>
                <a:sym typeface="Wingdings" panose="05000000000000000000" pitchFamily="2" charset="2"/>
              </a:rPr>
              <a:t>population</a:t>
            </a:r>
            <a:r>
              <a:rPr lang="nl-BE" altLang="nl-BE" sz="2000" dirty="0">
                <a:latin typeface="+mn-lt"/>
                <a:sym typeface="Wingdings" panose="05000000000000000000" pitchFamily="2" charset="2"/>
              </a:rPr>
              <a:t> </a:t>
            </a:r>
            <a:r>
              <a:rPr lang="nl-BE" altLang="nl-BE" sz="2000" dirty="0" err="1">
                <a:latin typeface="+mn-lt"/>
                <a:sym typeface="Wingdings" panose="05000000000000000000" pitchFamily="2" charset="2"/>
              </a:rPr>
              <a:t>genetic</a:t>
            </a:r>
            <a:r>
              <a:rPr lang="nl-BE" altLang="nl-BE" sz="2000" dirty="0">
                <a:latin typeface="+mn-lt"/>
                <a:sym typeface="Wingdings" panose="05000000000000000000" pitchFamily="2" charset="2"/>
              </a:rPr>
              <a:t> </a:t>
            </a:r>
            <a:r>
              <a:rPr lang="nl-BE" altLang="nl-BE" sz="2000" dirty="0" err="1">
                <a:latin typeface="+mn-lt"/>
                <a:sym typeface="Wingdings" panose="05000000000000000000" pitchFamily="2" charset="2"/>
              </a:rPr>
              <a:t>structure</a:t>
            </a:r>
            <a:r>
              <a:rPr lang="nl-BE" altLang="nl-BE" sz="2000" dirty="0">
                <a:latin typeface="+mn-lt"/>
                <a:sym typeface="Wingdings" panose="05000000000000000000" pitchFamily="2" charset="2"/>
              </a:rPr>
              <a:t> </a:t>
            </a:r>
            <a:r>
              <a:rPr lang="nl-BE" altLang="nl-BE" sz="2000" dirty="0" err="1" smtClean="0">
                <a:latin typeface="+mn-lt"/>
                <a:sym typeface="Wingdings" panose="05000000000000000000" pitchFamily="2" charset="2"/>
              </a:rPr>
              <a:t>between</a:t>
            </a:r>
            <a:r>
              <a:rPr lang="nl-BE" altLang="nl-BE" sz="2000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nl-BE" altLang="nl-BE" sz="2000" dirty="0" err="1" smtClean="0">
                <a:latin typeface="+mn-lt"/>
                <a:sym typeface="Wingdings" panose="05000000000000000000" pitchFamily="2" charset="2"/>
              </a:rPr>
              <a:t>distant</a:t>
            </a:r>
            <a:r>
              <a:rPr lang="nl-BE" altLang="nl-BE" sz="2000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nl-BE" altLang="nl-BE" sz="2000" dirty="0" err="1" smtClean="0">
                <a:latin typeface="+mn-lt"/>
                <a:sym typeface="Wingdings" panose="05000000000000000000" pitchFamily="2" charset="2"/>
              </a:rPr>
              <a:t>locations</a:t>
            </a:r>
            <a:r>
              <a:rPr lang="nl-BE" altLang="nl-BE" sz="2000" dirty="0" smtClean="0">
                <a:latin typeface="+mn-lt"/>
                <a:sym typeface="Wingdings" panose="05000000000000000000" pitchFamily="2" charset="2"/>
              </a:rPr>
              <a:t>  (</a:t>
            </a:r>
            <a:r>
              <a:rPr lang="nl-BE" altLang="nl-BE" sz="2000" dirty="0" err="1" smtClean="0">
                <a:latin typeface="+mn-lt"/>
                <a:sym typeface="Wingdings" panose="05000000000000000000" pitchFamily="2" charset="2"/>
              </a:rPr>
              <a:t>cryptic</a:t>
            </a:r>
            <a:r>
              <a:rPr lang="nl-BE" altLang="nl-BE" sz="2000" dirty="0" smtClean="0">
                <a:latin typeface="+mn-lt"/>
                <a:sym typeface="Wingdings" panose="05000000000000000000" pitchFamily="2" charset="2"/>
              </a:rPr>
              <a:t> species?)</a:t>
            </a:r>
            <a:endParaRPr lang="nl-BE" altLang="nl-BE" sz="2000" dirty="0">
              <a:latin typeface="+mn-lt"/>
              <a:sym typeface="Wingdings" panose="05000000000000000000" pitchFamily="2" charset="2"/>
            </a:endParaRPr>
          </a:p>
          <a:p>
            <a:pPr eaLnBrk="1" hangingPunct="1"/>
            <a:r>
              <a:rPr lang="nl-BE" altLang="nl-BE" sz="2000" dirty="0" smtClean="0">
                <a:latin typeface="+mn-lt"/>
                <a:sym typeface="Wingdings" panose="05000000000000000000" pitchFamily="2" charset="2"/>
              </a:rPr>
              <a:t>    2. </a:t>
            </a:r>
            <a:r>
              <a:rPr lang="nl-BE" altLang="nl-BE" sz="2000" dirty="0" err="1" smtClean="0">
                <a:latin typeface="+mn-lt"/>
                <a:sym typeface="Wingdings" panose="05000000000000000000" pitchFamily="2" charset="2"/>
              </a:rPr>
              <a:t>surface-dwelling</a:t>
            </a:r>
            <a:r>
              <a:rPr lang="nl-BE" altLang="nl-BE" sz="2000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nl-BE" altLang="nl-BE" sz="2000" dirty="0" err="1">
                <a:latin typeface="+mn-lt"/>
                <a:sym typeface="Wingdings" panose="05000000000000000000" pitchFamily="2" charset="2"/>
              </a:rPr>
              <a:t>nematodes</a:t>
            </a:r>
            <a:r>
              <a:rPr lang="nl-BE" altLang="nl-BE" sz="2000" dirty="0">
                <a:latin typeface="+mn-lt"/>
                <a:sym typeface="Wingdings" panose="05000000000000000000" pitchFamily="2" charset="2"/>
              </a:rPr>
              <a:t> are more </a:t>
            </a:r>
            <a:r>
              <a:rPr lang="nl-BE" altLang="nl-BE" sz="2000" dirty="0" err="1">
                <a:latin typeface="+mn-lt"/>
                <a:sym typeface="Wingdings" panose="05000000000000000000" pitchFamily="2" charset="2"/>
              </a:rPr>
              <a:t>easily</a:t>
            </a:r>
            <a:r>
              <a:rPr lang="nl-BE" altLang="nl-BE" sz="2000" dirty="0">
                <a:latin typeface="+mn-lt"/>
                <a:sym typeface="Wingdings" panose="05000000000000000000" pitchFamily="2" charset="2"/>
              </a:rPr>
              <a:t> </a:t>
            </a:r>
            <a:r>
              <a:rPr lang="nl-BE" altLang="nl-BE" sz="2000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nl-BE" altLang="nl-BE" sz="2000" dirty="0" err="1" smtClean="0">
                <a:latin typeface="+mn-lt"/>
                <a:sym typeface="Wingdings" panose="05000000000000000000" pitchFamily="2" charset="2"/>
              </a:rPr>
              <a:t>resuspended</a:t>
            </a:r>
            <a:r>
              <a:rPr lang="nl-BE" altLang="nl-BE" sz="2000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nl-BE" altLang="nl-BE" sz="2000" dirty="0" err="1">
                <a:latin typeface="+mn-lt"/>
                <a:sym typeface="Wingdings" panose="05000000000000000000" pitchFamily="2" charset="2"/>
              </a:rPr>
              <a:t>and</a:t>
            </a:r>
            <a:r>
              <a:rPr lang="nl-BE" altLang="nl-BE" sz="2000" dirty="0">
                <a:latin typeface="+mn-lt"/>
                <a:sym typeface="Wingdings" panose="05000000000000000000" pitchFamily="2" charset="2"/>
              </a:rPr>
              <a:t> </a:t>
            </a:r>
            <a:r>
              <a:rPr lang="nl-BE" altLang="nl-BE" sz="2000" dirty="0" err="1">
                <a:latin typeface="+mn-lt"/>
                <a:sym typeface="Wingdings" panose="05000000000000000000" pitchFamily="2" charset="2"/>
              </a:rPr>
              <a:t>transported</a:t>
            </a:r>
            <a:r>
              <a:rPr lang="nl-BE" altLang="nl-BE" sz="2000" dirty="0">
                <a:latin typeface="+mn-lt"/>
                <a:sym typeface="Wingdings" panose="05000000000000000000" pitchFamily="2" charset="2"/>
              </a:rPr>
              <a:t> </a:t>
            </a:r>
            <a:r>
              <a:rPr lang="nl-BE" altLang="nl-BE" sz="2000" dirty="0" err="1">
                <a:latin typeface="+mn-lt"/>
                <a:sym typeface="Wingdings" panose="05000000000000000000" pitchFamily="2" charset="2"/>
              </a:rPr>
              <a:t>by</a:t>
            </a:r>
            <a:r>
              <a:rPr lang="nl-BE" altLang="nl-BE" sz="2000" dirty="0">
                <a:latin typeface="+mn-lt"/>
                <a:sym typeface="Wingdings" panose="05000000000000000000" pitchFamily="2" charset="2"/>
              </a:rPr>
              <a:t> </a:t>
            </a:r>
            <a:r>
              <a:rPr lang="nl-BE" altLang="nl-BE" sz="2000" dirty="0" err="1">
                <a:latin typeface="+mn-lt"/>
                <a:sym typeface="Wingdings" panose="05000000000000000000" pitchFamily="2" charset="2"/>
              </a:rPr>
              <a:t>bottom</a:t>
            </a:r>
            <a:r>
              <a:rPr lang="nl-BE" altLang="nl-BE" sz="2000" dirty="0">
                <a:latin typeface="+mn-lt"/>
                <a:sym typeface="Wingdings" panose="05000000000000000000" pitchFamily="2" charset="2"/>
              </a:rPr>
              <a:t> </a:t>
            </a:r>
            <a:r>
              <a:rPr lang="nl-BE" altLang="nl-BE" sz="2000" dirty="0" err="1" smtClean="0">
                <a:latin typeface="+mn-lt"/>
                <a:sym typeface="Wingdings" panose="05000000000000000000" pitchFamily="2" charset="2"/>
              </a:rPr>
              <a:t>currents</a:t>
            </a:r>
            <a:r>
              <a:rPr lang="nl-BE" altLang="nl-BE" sz="2000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nl-BE" altLang="nl-BE" sz="2000" dirty="0" err="1" smtClean="0">
                <a:latin typeface="+mn-lt"/>
                <a:sym typeface="Wingdings" panose="05000000000000000000" pitchFamily="2" charset="2"/>
              </a:rPr>
              <a:t>than</a:t>
            </a:r>
            <a:r>
              <a:rPr lang="nl-BE" altLang="nl-BE" sz="2000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nl-BE" altLang="nl-BE" sz="2000" dirty="0" err="1">
                <a:latin typeface="+mn-lt"/>
                <a:sym typeface="Wingdings" panose="05000000000000000000" pitchFamily="2" charset="2"/>
              </a:rPr>
              <a:t>deeper-dwelling</a:t>
            </a:r>
            <a:r>
              <a:rPr lang="nl-BE" altLang="nl-BE" sz="2000" dirty="0">
                <a:latin typeface="+mn-lt"/>
                <a:sym typeface="Wingdings" panose="05000000000000000000" pitchFamily="2" charset="2"/>
              </a:rPr>
              <a:t> </a:t>
            </a:r>
            <a:r>
              <a:rPr lang="nl-BE" altLang="nl-BE" sz="2000" dirty="0" err="1">
                <a:latin typeface="+mn-lt"/>
                <a:sym typeface="Wingdings" panose="05000000000000000000" pitchFamily="2" charset="2"/>
              </a:rPr>
              <a:t>nematodes</a:t>
            </a:r>
            <a:r>
              <a:rPr lang="nl-BE" altLang="nl-BE" sz="2000" dirty="0">
                <a:latin typeface="+mn-lt"/>
                <a:sym typeface="Wingdings" panose="05000000000000000000" pitchFamily="2" charset="2"/>
              </a:rPr>
              <a:t>, </a:t>
            </a:r>
            <a:r>
              <a:rPr lang="nl-BE" altLang="nl-BE" sz="2000" dirty="0" err="1">
                <a:latin typeface="+mn-lt"/>
                <a:sym typeface="Wingdings" panose="05000000000000000000" pitchFamily="2" charset="2"/>
              </a:rPr>
              <a:t>hence</a:t>
            </a:r>
            <a:r>
              <a:rPr lang="nl-BE" altLang="nl-BE" sz="2000" dirty="0">
                <a:latin typeface="+mn-lt"/>
                <a:sym typeface="Wingdings" panose="05000000000000000000" pitchFamily="2" charset="2"/>
              </a:rPr>
              <a:t> </a:t>
            </a:r>
            <a:r>
              <a:rPr lang="nl-BE" altLang="nl-BE" sz="2000" dirty="0" err="1">
                <a:latin typeface="+mn-lt"/>
                <a:sym typeface="Wingdings" panose="05000000000000000000" pitchFamily="2" charset="2"/>
              </a:rPr>
              <a:t>will</a:t>
            </a:r>
            <a:r>
              <a:rPr lang="nl-BE" altLang="nl-BE" sz="2000" dirty="0">
                <a:latin typeface="+mn-lt"/>
                <a:sym typeface="Wingdings" panose="05000000000000000000" pitchFamily="2" charset="2"/>
              </a:rPr>
              <a:t> </a:t>
            </a:r>
            <a:r>
              <a:rPr lang="nl-BE" altLang="nl-BE" sz="2000" dirty="0" smtClean="0">
                <a:latin typeface="+mn-lt"/>
                <a:sym typeface="Wingdings" panose="05000000000000000000" pitchFamily="2" charset="2"/>
              </a:rPr>
              <a:t>have </a:t>
            </a:r>
            <a:r>
              <a:rPr lang="nl-BE" altLang="nl-BE" sz="2000" dirty="0" err="1">
                <a:latin typeface="+mn-lt"/>
                <a:sym typeface="Wingdings" panose="05000000000000000000" pitchFamily="2" charset="2"/>
              </a:rPr>
              <a:t>less</a:t>
            </a:r>
            <a:r>
              <a:rPr lang="nl-BE" altLang="nl-BE" sz="2000" dirty="0">
                <a:latin typeface="+mn-lt"/>
                <a:sym typeface="Wingdings" panose="05000000000000000000" pitchFamily="2" charset="2"/>
              </a:rPr>
              <a:t> strong </a:t>
            </a:r>
            <a:r>
              <a:rPr lang="nl-BE" altLang="nl-BE" sz="2000" dirty="0" err="1">
                <a:latin typeface="+mn-lt"/>
                <a:sym typeface="Wingdings" panose="05000000000000000000" pitchFamily="2" charset="2"/>
              </a:rPr>
              <a:t>population</a:t>
            </a:r>
            <a:r>
              <a:rPr lang="nl-BE" altLang="nl-BE" sz="2000" dirty="0">
                <a:latin typeface="+mn-lt"/>
                <a:sym typeface="Wingdings" panose="05000000000000000000" pitchFamily="2" charset="2"/>
              </a:rPr>
              <a:t> </a:t>
            </a:r>
            <a:r>
              <a:rPr lang="nl-BE" altLang="nl-BE" sz="2000" dirty="0" err="1">
                <a:latin typeface="+mn-lt"/>
                <a:sym typeface="Wingdings" panose="05000000000000000000" pitchFamily="2" charset="2"/>
              </a:rPr>
              <a:t>genetic</a:t>
            </a:r>
            <a:r>
              <a:rPr lang="nl-BE" altLang="nl-BE" sz="2000" dirty="0">
                <a:latin typeface="+mn-lt"/>
                <a:sym typeface="Wingdings" panose="05000000000000000000" pitchFamily="2" charset="2"/>
              </a:rPr>
              <a:t> </a:t>
            </a:r>
            <a:r>
              <a:rPr lang="nl-BE" altLang="nl-BE" sz="2000" dirty="0" err="1">
                <a:latin typeface="+mn-lt"/>
                <a:sym typeface="Wingdings" panose="05000000000000000000" pitchFamily="2" charset="2"/>
              </a:rPr>
              <a:t>structure</a:t>
            </a:r>
            <a:endParaRPr lang="nl-BE" altLang="nl-BE" sz="2000" dirty="0">
              <a:latin typeface="+mn-lt"/>
              <a:sym typeface="Wingdings" panose="05000000000000000000" pitchFamily="2" charset="2"/>
            </a:endParaRPr>
          </a:p>
          <a:p>
            <a:pPr eaLnBrk="1" hangingPunct="1"/>
            <a:endParaRPr lang="en-GB" altLang="nl-BE" sz="20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24058" y="4656656"/>
            <a:ext cx="286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Freija</a:t>
            </a:r>
            <a:r>
              <a:rPr lang="nl-NL" dirty="0" smtClean="0"/>
              <a:t> </a:t>
            </a:r>
            <a:r>
              <a:rPr lang="nl-NL" dirty="0" err="1" smtClean="0"/>
              <a:t>Hauquier</a:t>
            </a:r>
            <a:r>
              <a:rPr lang="nl-NL" dirty="0" smtClean="0"/>
              <a:t> et al. In </a:t>
            </a:r>
            <a:r>
              <a:rPr lang="nl-NL" dirty="0" err="1" smtClean="0"/>
              <a:t>prep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5775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46"/>
          <p:cNvGrpSpPr>
            <a:grpSpLocks/>
          </p:cNvGrpSpPr>
          <p:nvPr/>
        </p:nvGrpSpPr>
        <p:grpSpPr bwMode="auto">
          <a:xfrm>
            <a:off x="34925" y="993775"/>
            <a:ext cx="9037638" cy="5459413"/>
            <a:chOff x="35347" y="332656"/>
            <a:chExt cx="9036645" cy="5460107"/>
          </a:xfrm>
        </p:grpSpPr>
        <p:grpSp>
          <p:nvGrpSpPr>
            <p:cNvPr id="4105" name="Group 70"/>
            <p:cNvGrpSpPr>
              <a:grpSpLocks/>
            </p:cNvGrpSpPr>
            <p:nvPr/>
          </p:nvGrpSpPr>
          <p:grpSpPr bwMode="auto">
            <a:xfrm>
              <a:off x="35347" y="620688"/>
              <a:ext cx="1584325" cy="5172075"/>
              <a:chOff x="1907704" y="1196752"/>
              <a:chExt cx="1584176" cy="5172789"/>
            </a:xfrm>
          </p:grpSpPr>
          <p:pic>
            <p:nvPicPr>
              <p:cNvPr id="4132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7704" y="1196752"/>
                <a:ext cx="1584176" cy="51727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3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17687">
                <a:off x="2092743" y="2820176"/>
                <a:ext cx="706820" cy="4600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4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3728302">
                <a:off x="2989388" y="2431595"/>
                <a:ext cx="517463" cy="2779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Cloud 40"/>
              <p:cNvSpPr/>
              <p:nvPr/>
            </p:nvSpPr>
            <p:spPr>
              <a:xfrm>
                <a:off x="2412426" y="1699465"/>
                <a:ext cx="215856" cy="144501"/>
              </a:xfrm>
              <a:prstGeom prst="cloud">
                <a:avLst/>
              </a:prstGeom>
              <a:solidFill>
                <a:srgbClr val="92D05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/>
              </a:p>
            </p:txBody>
          </p:sp>
          <p:sp>
            <p:nvSpPr>
              <p:cNvPr id="42" name="Cloud 41"/>
              <p:cNvSpPr/>
              <p:nvPr/>
            </p:nvSpPr>
            <p:spPr>
              <a:xfrm>
                <a:off x="3059994" y="1772510"/>
                <a:ext cx="144434" cy="71457"/>
              </a:xfrm>
              <a:prstGeom prst="cloud">
                <a:avLst/>
              </a:prstGeom>
              <a:solidFill>
                <a:srgbClr val="92D05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/>
              </a:p>
            </p:txBody>
          </p:sp>
          <p:sp>
            <p:nvSpPr>
              <p:cNvPr id="43" name="Cloud 42"/>
              <p:cNvSpPr/>
              <p:nvPr/>
            </p:nvSpPr>
            <p:spPr>
              <a:xfrm>
                <a:off x="2052138" y="1483508"/>
                <a:ext cx="142846" cy="73044"/>
              </a:xfrm>
              <a:prstGeom prst="cloud">
                <a:avLst/>
              </a:prstGeom>
              <a:solidFill>
                <a:srgbClr val="92D05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/>
              </a:p>
            </p:txBody>
          </p:sp>
          <p:sp>
            <p:nvSpPr>
              <p:cNvPr id="44" name="Cloud 43"/>
              <p:cNvSpPr/>
              <p:nvPr/>
            </p:nvSpPr>
            <p:spPr>
              <a:xfrm>
                <a:off x="2194983" y="1917011"/>
                <a:ext cx="73010" cy="71456"/>
              </a:xfrm>
              <a:prstGeom prst="cloud">
                <a:avLst/>
              </a:prstGeom>
              <a:solidFill>
                <a:srgbClr val="92D05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/>
              </a:p>
            </p:txBody>
          </p:sp>
          <p:sp>
            <p:nvSpPr>
              <p:cNvPr id="45" name="Cloud 44"/>
              <p:cNvSpPr/>
              <p:nvPr/>
            </p:nvSpPr>
            <p:spPr>
              <a:xfrm>
                <a:off x="2771128" y="1412052"/>
                <a:ext cx="144434" cy="144500"/>
              </a:xfrm>
              <a:prstGeom prst="cloud">
                <a:avLst/>
              </a:prstGeom>
              <a:solidFill>
                <a:srgbClr val="92D05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/>
              </a:p>
            </p:txBody>
          </p:sp>
          <p:pic>
            <p:nvPicPr>
              <p:cNvPr id="4140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6349683">
                <a:off x="2426054" y="2195783"/>
                <a:ext cx="373515" cy="523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106" name="Group 1"/>
            <p:cNvGrpSpPr>
              <a:grpSpLocks/>
            </p:cNvGrpSpPr>
            <p:nvPr/>
          </p:nvGrpSpPr>
          <p:grpSpPr bwMode="auto">
            <a:xfrm>
              <a:off x="1889343" y="548583"/>
              <a:ext cx="1603199" cy="1473387"/>
              <a:chOff x="6659482" y="1248918"/>
              <a:chExt cx="1603199" cy="1473387"/>
            </a:xfrm>
          </p:grpSpPr>
          <p:sp>
            <p:nvSpPr>
              <p:cNvPr id="3" name="Can 2"/>
              <p:cNvSpPr/>
              <p:nvPr/>
            </p:nvSpPr>
            <p:spPr bwMode="auto">
              <a:xfrm>
                <a:off x="6659482" y="1267970"/>
                <a:ext cx="1603199" cy="1454335"/>
              </a:xfrm>
              <a:prstGeom prst="can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tx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/>
              </a:p>
            </p:txBody>
          </p:sp>
          <p:cxnSp>
            <p:nvCxnSpPr>
              <p:cNvPr id="4" name="Straight Arrow Connector 3"/>
              <p:cNvCxnSpPr>
                <a:stCxn id="3" idx="0"/>
                <a:endCxn id="3" idx="3"/>
              </p:cNvCxnSpPr>
              <p:nvPr/>
            </p:nvCxnSpPr>
            <p:spPr>
              <a:xfrm>
                <a:off x="7461082" y="1631555"/>
                <a:ext cx="0" cy="1090750"/>
              </a:xfrm>
              <a:prstGeom prst="straightConnector1">
                <a:avLst/>
              </a:prstGeom>
              <a:ln w="28575">
                <a:solidFill>
                  <a:schemeClr val="tx2">
                    <a:lumMod val="10000"/>
                  </a:schemeClr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/>
              <p:cNvCxnSpPr/>
              <p:nvPr/>
            </p:nvCxnSpPr>
            <p:spPr>
              <a:xfrm>
                <a:off x="6659482" y="1485486"/>
                <a:ext cx="1585739" cy="0"/>
              </a:xfrm>
              <a:prstGeom prst="straightConnector1">
                <a:avLst/>
              </a:prstGeom>
              <a:ln w="28575">
                <a:solidFill>
                  <a:schemeClr val="tx2">
                    <a:lumMod val="10000"/>
                  </a:schemeClr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/>
              <p:cNvSpPr txBox="1"/>
              <p:nvPr/>
            </p:nvSpPr>
            <p:spPr>
              <a:xfrm>
                <a:off x="7091235" y="1248918"/>
                <a:ext cx="659083" cy="30781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BE" sz="1400" b="1" dirty="0">
                    <a:solidFill>
                      <a:schemeClr val="tx2">
                        <a:lumMod val="10000"/>
                      </a:schemeClr>
                    </a:solidFill>
                    <a:cs typeface="+mn-cs"/>
                  </a:rPr>
                  <a:t>57mm</a:t>
                </a:r>
                <a:endParaRPr lang="en-GB" sz="1400" b="1" dirty="0">
                  <a:solidFill>
                    <a:schemeClr val="tx2">
                      <a:lumMod val="10000"/>
                    </a:schemeClr>
                  </a:solidFill>
                  <a:cs typeface="+mn-cs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7380128" y="1917341"/>
                <a:ext cx="699153" cy="30781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BE" sz="1400" b="1" dirty="0">
                    <a:solidFill>
                      <a:schemeClr val="tx2">
                        <a:lumMod val="10000"/>
                      </a:schemeClr>
                    </a:solidFill>
                    <a:cs typeface="+mn-cs"/>
                  </a:rPr>
                  <a:t>30 mm</a:t>
                </a:r>
                <a:endParaRPr lang="en-GB" sz="1400" b="1" dirty="0">
                  <a:solidFill>
                    <a:schemeClr val="tx2">
                      <a:lumMod val="10000"/>
                    </a:schemeClr>
                  </a:solidFill>
                  <a:cs typeface="+mn-cs"/>
                </a:endParaRPr>
              </a:p>
            </p:txBody>
          </p:sp>
        </p:grpSp>
        <p:grpSp>
          <p:nvGrpSpPr>
            <p:cNvPr id="4107" name="Group 7"/>
            <p:cNvGrpSpPr>
              <a:grpSpLocks/>
            </p:cNvGrpSpPr>
            <p:nvPr/>
          </p:nvGrpSpPr>
          <p:grpSpPr bwMode="auto">
            <a:xfrm>
              <a:off x="1889343" y="2796769"/>
              <a:ext cx="1603199" cy="1136794"/>
              <a:chOff x="6659482" y="1269011"/>
              <a:chExt cx="1603199" cy="1453348"/>
            </a:xfrm>
          </p:grpSpPr>
          <p:sp>
            <p:nvSpPr>
              <p:cNvPr id="9" name="Can 8"/>
              <p:cNvSpPr/>
              <p:nvPr/>
            </p:nvSpPr>
            <p:spPr bwMode="auto">
              <a:xfrm>
                <a:off x="6659482" y="1269011"/>
                <a:ext cx="1603199" cy="1453348"/>
              </a:xfrm>
              <a:prstGeom prst="can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tx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dirty="0"/>
              </a:p>
            </p:txBody>
          </p:sp>
          <p:cxnSp>
            <p:nvCxnSpPr>
              <p:cNvPr id="10" name="Straight Arrow Connector 9"/>
              <p:cNvCxnSpPr>
                <a:stCxn id="9" idx="0"/>
                <a:endCxn id="9" idx="3"/>
              </p:cNvCxnSpPr>
              <p:nvPr/>
            </p:nvCxnSpPr>
            <p:spPr>
              <a:xfrm>
                <a:off x="7461082" y="1632348"/>
                <a:ext cx="0" cy="1090010"/>
              </a:xfrm>
              <a:prstGeom prst="straightConnector1">
                <a:avLst/>
              </a:prstGeom>
              <a:ln w="28575">
                <a:solidFill>
                  <a:schemeClr val="tx2">
                    <a:lumMod val="10000"/>
                  </a:schemeClr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7380128" y="1916522"/>
                <a:ext cx="699153" cy="3935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BE" sz="1400" b="1" dirty="0">
                    <a:solidFill>
                      <a:schemeClr val="tx2">
                        <a:lumMod val="10000"/>
                      </a:schemeClr>
                    </a:solidFill>
                    <a:cs typeface="+mn-cs"/>
                  </a:rPr>
                  <a:t>20 mm</a:t>
                </a:r>
                <a:endParaRPr lang="en-GB" sz="1400" b="1" dirty="0">
                  <a:solidFill>
                    <a:schemeClr val="tx2">
                      <a:lumMod val="10000"/>
                    </a:schemeClr>
                  </a:solidFill>
                  <a:cs typeface="+mn-cs"/>
                </a:endParaRPr>
              </a:p>
            </p:txBody>
          </p:sp>
        </p:grpSp>
        <p:grpSp>
          <p:nvGrpSpPr>
            <p:cNvPr id="4108" name="Group 23"/>
            <p:cNvGrpSpPr>
              <a:grpSpLocks/>
            </p:cNvGrpSpPr>
            <p:nvPr/>
          </p:nvGrpSpPr>
          <p:grpSpPr bwMode="auto">
            <a:xfrm>
              <a:off x="3708418" y="593393"/>
              <a:ext cx="3630046" cy="1323607"/>
              <a:chOff x="3708418" y="593393"/>
              <a:chExt cx="3630046" cy="1323607"/>
            </a:xfrm>
          </p:grpSpPr>
          <p:cxnSp>
            <p:nvCxnSpPr>
              <p:cNvPr id="17" name="Straight Arrow Connector 16"/>
              <p:cNvCxnSpPr/>
              <p:nvPr/>
            </p:nvCxnSpPr>
            <p:spPr>
              <a:xfrm>
                <a:off x="3708418" y="1269400"/>
                <a:ext cx="863505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23" name="TextBox 18"/>
              <p:cNvSpPr txBox="1">
                <a:spLocks noChangeArrowheads="1"/>
              </p:cNvSpPr>
              <p:nvPr/>
            </p:nvSpPr>
            <p:spPr bwMode="auto">
              <a:xfrm>
                <a:off x="4598399" y="593393"/>
                <a:ext cx="2740065" cy="13236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BE" altLang="nl-BE" sz="1600">
                    <a:latin typeface="+mn-lt"/>
                  </a:rPr>
                  <a:t>‘surface’ communities</a:t>
                </a:r>
                <a:endParaRPr lang="en-GB" altLang="nl-BE" sz="1600">
                  <a:latin typeface="+mn-lt"/>
                </a:endParaRPr>
              </a:p>
              <a:p>
                <a:pPr eaLnBrk="1" hangingPunct="1"/>
                <a:r>
                  <a:rPr lang="nl-BE" altLang="nl-BE" sz="1600">
                    <a:latin typeface="+mn-lt"/>
                  </a:rPr>
                  <a:t>	food</a:t>
                </a:r>
              </a:p>
              <a:p>
                <a:pPr eaLnBrk="1" hangingPunct="1"/>
                <a:r>
                  <a:rPr lang="nl-BE" altLang="nl-BE" sz="1600">
                    <a:latin typeface="+mn-lt"/>
                  </a:rPr>
                  <a:t>	oxygen</a:t>
                </a:r>
              </a:p>
              <a:p>
                <a:pPr eaLnBrk="1" hangingPunct="1"/>
                <a:endParaRPr lang="nl-BE" altLang="nl-BE" sz="1600">
                  <a:latin typeface="+mn-lt"/>
                </a:endParaRPr>
              </a:p>
              <a:p>
                <a:pPr eaLnBrk="1" hangingPunct="1">
                  <a:buFont typeface="Wingdings" panose="05000000000000000000" pitchFamily="2" charset="2"/>
                  <a:buChar char="à"/>
                </a:pPr>
                <a:r>
                  <a:rPr lang="nl-BE" altLang="nl-BE" sz="1600">
                    <a:latin typeface="+mn-lt"/>
                    <a:sym typeface="Wingdings" panose="05000000000000000000" pitchFamily="2" charset="2"/>
                  </a:rPr>
                  <a:t>more prone to resuspension</a:t>
                </a:r>
                <a:endParaRPr lang="en-GB" altLang="nl-BE" sz="1600">
                  <a:latin typeface="+mn-lt"/>
                </a:endParaRPr>
              </a:p>
            </p:txBody>
          </p:sp>
        </p:grpSp>
        <p:grpSp>
          <p:nvGrpSpPr>
            <p:cNvPr id="4109" name="Group 24"/>
            <p:cNvGrpSpPr>
              <a:grpSpLocks/>
            </p:cNvGrpSpPr>
            <p:nvPr/>
          </p:nvGrpSpPr>
          <p:grpSpPr bwMode="auto">
            <a:xfrm>
              <a:off x="3708418" y="2781128"/>
              <a:ext cx="4158274" cy="1323607"/>
              <a:chOff x="3708418" y="2276872"/>
              <a:chExt cx="4158274" cy="1323607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>
                <a:off x="3708418" y="2924418"/>
                <a:ext cx="863505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21" name="TextBox 19"/>
              <p:cNvSpPr txBox="1">
                <a:spLocks noChangeArrowheads="1"/>
              </p:cNvSpPr>
              <p:nvPr/>
            </p:nvSpPr>
            <p:spPr bwMode="auto">
              <a:xfrm>
                <a:off x="4598399" y="2276872"/>
                <a:ext cx="3268293" cy="13236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BE" altLang="nl-BE" sz="1600">
                    <a:latin typeface="+mn-lt"/>
                  </a:rPr>
                  <a:t>‘subsurface’ communities</a:t>
                </a:r>
                <a:endParaRPr lang="en-GB" altLang="nl-BE" sz="1600">
                  <a:latin typeface="+mn-lt"/>
                </a:endParaRPr>
              </a:p>
              <a:p>
                <a:pPr eaLnBrk="1" hangingPunct="1"/>
                <a:r>
                  <a:rPr lang="nl-BE" altLang="nl-BE" sz="1600">
                    <a:latin typeface="+mn-lt"/>
                  </a:rPr>
                  <a:t>	less food</a:t>
                </a:r>
              </a:p>
              <a:p>
                <a:pPr eaLnBrk="1" hangingPunct="1"/>
                <a:r>
                  <a:rPr lang="nl-BE" altLang="nl-BE" sz="1600">
                    <a:latin typeface="+mn-lt"/>
                  </a:rPr>
                  <a:t>	oxygen rapidly decreasing</a:t>
                </a:r>
              </a:p>
              <a:p>
                <a:pPr eaLnBrk="1" hangingPunct="1"/>
                <a:endParaRPr lang="nl-BE" altLang="nl-BE" sz="1600">
                  <a:latin typeface="+mn-lt"/>
                  <a:sym typeface="Wingdings" panose="05000000000000000000" pitchFamily="2" charset="2"/>
                </a:endParaRPr>
              </a:p>
              <a:p>
                <a:pPr eaLnBrk="1" hangingPunct="1">
                  <a:buFont typeface="Wingdings" panose="05000000000000000000" pitchFamily="2" charset="2"/>
                  <a:buChar char="à"/>
                </a:pPr>
                <a:r>
                  <a:rPr lang="nl-BE" altLang="nl-BE" sz="1600">
                    <a:latin typeface="+mn-lt"/>
                    <a:sym typeface="Wingdings" panose="05000000000000000000" pitchFamily="2" charset="2"/>
                  </a:rPr>
                  <a:t> less likely to become resuspended</a:t>
                </a:r>
                <a:endParaRPr lang="en-GB" altLang="nl-BE" sz="1600">
                  <a:latin typeface="+mn-lt"/>
                </a:endParaRPr>
              </a:p>
            </p:txBody>
          </p:sp>
        </p:grpSp>
        <p:grpSp>
          <p:nvGrpSpPr>
            <p:cNvPr id="4110" name="Group 22"/>
            <p:cNvGrpSpPr>
              <a:grpSpLocks/>
            </p:cNvGrpSpPr>
            <p:nvPr/>
          </p:nvGrpSpPr>
          <p:grpSpPr bwMode="auto">
            <a:xfrm>
              <a:off x="4644008" y="332656"/>
              <a:ext cx="4427984" cy="1800000"/>
              <a:chOff x="4716016" y="332656"/>
              <a:chExt cx="4427984" cy="1800000"/>
            </a:xfrm>
          </p:grpSpPr>
          <p:pic>
            <p:nvPicPr>
              <p:cNvPr id="4118" name="Picture 20" descr="image0016.ti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44000" y="332656"/>
                <a:ext cx="2400000" cy="18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9" name="Picture 21" descr="image0023.ti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332656"/>
                <a:ext cx="2400000" cy="18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111" name="Group 27"/>
            <p:cNvGrpSpPr>
              <a:grpSpLocks/>
            </p:cNvGrpSpPr>
            <p:nvPr/>
          </p:nvGrpSpPr>
          <p:grpSpPr bwMode="auto">
            <a:xfrm>
              <a:off x="4644008" y="2559120"/>
              <a:ext cx="4427984" cy="1805984"/>
              <a:chOff x="4716016" y="2198880"/>
              <a:chExt cx="4427984" cy="1805984"/>
            </a:xfrm>
          </p:grpSpPr>
          <p:pic>
            <p:nvPicPr>
              <p:cNvPr id="4116" name="Picture 25" descr="image0005.ti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8544" y="2198880"/>
                <a:ext cx="2075456" cy="18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7" name="Picture 26" descr="image0010.ti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2204864"/>
                <a:ext cx="2400000" cy="18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12" name="TextBox 30"/>
            <p:cNvSpPr txBox="1">
              <a:spLocks noChangeArrowheads="1"/>
            </p:cNvSpPr>
            <p:nvPr/>
          </p:nvSpPr>
          <p:spPr bwMode="auto">
            <a:xfrm>
              <a:off x="7515180" y="1772816"/>
              <a:ext cx="1263348" cy="369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l-BE" altLang="nl-BE" i="1">
                  <a:latin typeface="+mn-lt"/>
                </a:rPr>
                <a:t>Desmodora</a:t>
              </a:r>
              <a:endParaRPr lang="en-GB" altLang="nl-BE" i="1">
                <a:latin typeface="+mn-lt"/>
              </a:endParaRPr>
            </a:p>
          </p:txBody>
        </p:sp>
        <p:sp>
          <p:nvSpPr>
            <p:cNvPr id="4113" name="TextBox 31"/>
            <p:cNvSpPr txBox="1">
              <a:spLocks noChangeArrowheads="1"/>
            </p:cNvSpPr>
            <p:nvPr/>
          </p:nvSpPr>
          <p:spPr bwMode="auto">
            <a:xfrm>
              <a:off x="7741076" y="3995772"/>
              <a:ext cx="1135122" cy="369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l-BE" altLang="nl-BE" i="1">
                  <a:latin typeface="+mn-lt"/>
                </a:rPr>
                <a:t>Sabatieria</a:t>
              </a:r>
              <a:endParaRPr lang="en-GB" altLang="nl-BE" i="1">
                <a:latin typeface="+mn-lt"/>
              </a:endParaRPr>
            </a:p>
          </p:txBody>
        </p:sp>
        <p:sp>
          <p:nvSpPr>
            <p:cNvPr id="4114" name="TextBox 34"/>
            <p:cNvSpPr txBox="1">
              <a:spLocks noChangeArrowheads="1"/>
            </p:cNvSpPr>
            <p:nvPr/>
          </p:nvSpPr>
          <p:spPr bwMode="auto">
            <a:xfrm>
              <a:off x="4644008" y="332656"/>
              <a:ext cx="79861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l-BE" altLang="nl-BE" sz="1400" b="1">
                  <a:latin typeface="+mn-lt"/>
                </a:rPr>
                <a:t>0 – 3 cm</a:t>
              </a:r>
              <a:endParaRPr lang="en-GB" altLang="nl-BE" sz="1400" b="1">
                <a:latin typeface="+mn-lt"/>
              </a:endParaRPr>
            </a:p>
          </p:txBody>
        </p:sp>
        <p:sp>
          <p:nvSpPr>
            <p:cNvPr id="4115" name="TextBox 35"/>
            <p:cNvSpPr txBox="1">
              <a:spLocks noChangeArrowheads="1"/>
            </p:cNvSpPr>
            <p:nvPr/>
          </p:nvSpPr>
          <p:spPr bwMode="auto">
            <a:xfrm>
              <a:off x="4644008" y="2564904"/>
              <a:ext cx="79861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l-BE" altLang="nl-BE" sz="1400" b="1">
                  <a:latin typeface="+mn-lt"/>
                </a:rPr>
                <a:t>3 – 5 cm</a:t>
              </a:r>
              <a:endParaRPr lang="en-GB" altLang="nl-BE" sz="1400" b="1">
                <a:latin typeface="+mn-lt"/>
              </a:endParaRPr>
            </a:p>
          </p:txBody>
        </p:sp>
      </p:grpSp>
      <p:sp>
        <p:nvSpPr>
          <p:cNvPr id="4100" name="TextBox 48"/>
          <p:cNvSpPr txBox="1">
            <a:spLocks noChangeArrowheads="1"/>
          </p:cNvSpPr>
          <p:nvPr/>
        </p:nvSpPr>
        <p:spPr bwMode="auto">
          <a:xfrm>
            <a:off x="1763713" y="4724400"/>
            <a:ext cx="1782762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BE" altLang="nl-BE">
                <a:latin typeface="+mn-lt"/>
              </a:rPr>
              <a:t>2 sediment slices</a:t>
            </a:r>
          </a:p>
          <a:p>
            <a:pPr eaLnBrk="1" hangingPunct="1"/>
            <a:r>
              <a:rPr lang="nl-BE" altLang="nl-BE">
                <a:latin typeface="+mn-lt"/>
              </a:rPr>
              <a:t>    0 – 3cm</a:t>
            </a:r>
          </a:p>
          <a:p>
            <a:pPr eaLnBrk="1" hangingPunct="1"/>
            <a:r>
              <a:rPr lang="nl-BE" altLang="nl-BE">
                <a:latin typeface="+mn-lt"/>
              </a:rPr>
              <a:t>    3 – 5cm</a:t>
            </a:r>
          </a:p>
          <a:p>
            <a:pPr eaLnBrk="1" hangingPunct="1"/>
            <a:endParaRPr lang="nl-BE" altLang="nl-BE">
              <a:latin typeface="+mn-lt"/>
            </a:endParaRPr>
          </a:p>
          <a:p>
            <a:pPr eaLnBrk="1" hangingPunct="1"/>
            <a:r>
              <a:rPr lang="nl-BE" altLang="nl-BE">
                <a:latin typeface="+mn-lt"/>
              </a:rPr>
              <a:t>Stored on DESS</a:t>
            </a:r>
          </a:p>
          <a:p>
            <a:pPr eaLnBrk="1" hangingPunct="1">
              <a:buFontTx/>
              <a:buChar char="-"/>
            </a:pPr>
            <a:endParaRPr lang="en-GB" altLang="nl-BE">
              <a:latin typeface="+mn-lt"/>
            </a:endParaRPr>
          </a:p>
        </p:txBody>
      </p:sp>
      <p:sp>
        <p:nvSpPr>
          <p:cNvPr id="4101" name="TextBox 49"/>
          <p:cNvSpPr txBox="1">
            <a:spLocks noChangeArrowheads="1"/>
          </p:cNvSpPr>
          <p:nvPr/>
        </p:nvSpPr>
        <p:spPr bwMode="auto">
          <a:xfrm>
            <a:off x="4362450" y="5103813"/>
            <a:ext cx="48371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BE" altLang="nl-BE" sz="1400">
                <a:latin typeface="+mn-lt"/>
              </a:rPr>
              <a:t>2 genera selected based on general occurrence at all 5 locations</a:t>
            </a:r>
          </a:p>
          <a:p>
            <a:pPr eaLnBrk="1" hangingPunct="1"/>
            <a:r>
              <a:rPr lang="nl-BE" altLang="nl-BE" sz="1400">
                <a:latin typeface="+mn-lt"/>
              </a:rPr>
              <a:t>	</a:t>
            </a:r>
          </a:p>
          <a:p>
            <a:pPr eaLnBrk="1" hangingPunct="1"/>
            <a:r>
              <a:rPr lang="nl-BE" altLang="nl-BE" sz="1400" i="1">
                <a:latin typeface="+mn-lt"/>
              </a:rPr>
              <a:t>	Desmodora</a:t>
            </a:r>
            <a:r>
              <a:rPr lang="nl-BE" altLang="nl-BE" sz="1400">
                <a:latin typeface="+mn-lt"/>
              </a:rPr>
              <a:t> = surface-dwelling epistratum feeder</a:t>
            </a:r>
          </a:p>
          <a:p>
            <a:pPr eaLnBrk="1" hangingPunct="1"/>
            <a:r>
              <a:rPr lang="nl-BE" altLang="nl-BE" sz="1400">
                <a:latin typeface="+mn-lt"/>
              </a:rPr>
              <a:t>	</a:t>
            </a:r>
            <a:r>
              <a:rPr lang="nl-BE" altLang="nl-BE" sz="1400" i="1">
                <a:latin typeface="+mn-lt"/>
              </a:rPr>
              <a:t>Sabatieria</a:t>
            </a:r>
            <a:r>
              <a:rPr lang="nl-BE" altLang="nl-BE" sz="1400">
                <a:latin typeface="+mn-lt"/>
              </a:rPr>
              <a:t>    = deeper-dwelling deposit feeder</a:t>
            </a:r>
          </a:p>
          <a:p>
            <a:pPr eaLnBrk="1" hangingPunct="1"/>
            <a:r>
              <a:rPr lang="nl-BE" altLang="nl-BE" sz="1400">
                <a:latin typeface="+mn-lt"/>
              </a:rPr>
              <a:t>		   (tolerant to low O</a:t>
            </a:r>
            <a:r>
              <a:rPr lang="nl-BE" altLang="nl-BE" sz="1400" baseline="-25000">
                <a:latin typeface="+mn-lt"/>
              </a:rPr>
              <a:t>2</a:t>
            </a:r>
            <a:r>
              <a:rPr lang="nl-BE" altLang="nl-BE" sz="1400">
                <a:latin typeface="+mn-lt"/>
              </a:rPr>
              <a:t> levels)</a:t>
            </a:r>
          </a:p>
          <a:p>
            <a:pPr eaLnBrk="1" hangingPunct="1">
              <a:buFontTx/>
              <a:buChar char="-"/>
            </a:pPr>
            <a:endParaRPr lang="en-GB" altLang="nl-BE" sz="1400">
              <a:latin typeface="+mn-lt"/>
            </a:endParaRPr>
          </a:p>
        </p:txBody>
      </p:sp>
      <p:cxnSp>
        <p:nvCxnSpPr>
          <p:cNvPr id="52" name="Straight Arrow Connector 51"/>
          <p:cNvCxnSpPr>
            <a:endCxn id="3" idx="2"/>
          </p:cNvCxnSpPr>
          <p:nvPr/>
        </p:nvCxnSpPr>
        <p:spPr>
          <a:xfrm flipV="1">
            <a:off x="1187450" y="1955800"/>
            <a:ext cx="703263" cy="4651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endCxn id="9" idx="2"/>
          </p:cNvCxnSpPr>
          <p:nvPr/>
        </p:nvCxnSpPr>
        <p:spPr>
          <a:xfrm>
            <a:off x="1187450" y="2565400"/>
            <a:ext cx="703263" cy="14605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69061" y="319200"/>
            <a:ext cx="8272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 err="1" smtClean="0"/>
              <a:t>Diversity</a:t>
            </a:r>
            <a:r>
              <a:rPr lang="nl-NL" sz="2000" dirty="0" smtClean="0"/>
              <a:t> </a:t>
            </a:r>
            <a:r>
              <a:rPr lang="nl-NL" sz="2000" dirty="0" err="1" smtClean="0"/>
              <a:t>and</a:t>
            </a:r>
            <a:r>
              <a:rPr lang="nl-NL" sz="2000" dirty="0" smtClean="0"/>
              <a:t> </a:t>
            </a:r>
            <a:r>
              <a:rPr lang="nl-NL" sz="2000" dirty="0" err="1" smtClean="0"/>
              <a:t>population</a:t>
            </a:r>
            <a:r>
              <a:rPr lang="nl-NL" sz="2000" dirty="0" smtClean="0"/>
              <a:t> </a:t>
            </a:r>
            <a:r>
              <a:rPr lang="nl-NL" sz="2000" dirty="0" err="1" smtClean="0"/>
              <a:t>genetics</a:t>
            </a:r>
            <a:r>
              <a:rPr lang="nl-NL" sz="2000" dirty="0" smtClean="0"/>
              <a:t> of </a:t>
            </a:r>
            <a:r>
              <a:rPr lang="nl-NL" sz="2000" dirty="0" err="1" smtClean="0"/>
              <a:t>two</a:t>
            </a:r>
            <a:r>
              <a:rPr lang="nl-NL" sz="2000" dirty="0" smtClean="0"/>
              <a:t> abundant genera in Southern Ocean 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361038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Fig 5-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7743825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10"/>
          <p:cNvSpPr txBox="1">
            <a:spLocks noChangeArrowheads="1"/>
          </p:cNvSpPr>
          <p:nvPr/>
        </p:nvSpPr>
        <p:spPr bwMode="auto">
          <a:xfrm>
            <a:off x="7739857" y="1926431"/>
            <a:ext cx="12707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BE" altLang="nl-BE" dirty="0" err="1">
                <a:latin typeface="Calibri" panose="020F0502020204030204" pitchFamily="34" charset="0"/>
              </a:rPr>
              <a:t>Colours</a:t>
            </a:r>
            <a:r>
              <a:rPr lang="nl-BE" altLang="nl-BE" dirty="0">
                <a:latin typeface="Calibri" panose="020F0502020204030204" pitchFamily="34" charset="0"/>
              </a:rPr>
              <a:t> = </a:t>
            </a:r>
            <a:r>
              <a:rPr lang="nl-BE" altLang="nl-BE" dirty="0" err="1" smtClean="0">
                <a:latin typeface="Calibri" panose="020F0502020204030204" pitchFamily="34" charset="0"/>
              </a:rPr>
              <a:t>locations</a:t>
            </a:r>
            <a:endParaRPr lang="en-GB" altLang="nl-BE" dirty="0">
              <a:latin typeface="Calibri" panose="020F0502020204030204" pitchFamily="34" charset="0"/>
            </a:endParaRPr>
          </a:p>
        </p:txBody>
      </p:sp>
      <p:pic>
        <p:nvPicPr>
          <p:cNvPr id="8196" name="Picture 1" descr="image0016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4594225"/>
            <a:ext cx="2808287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7092950" y="2924175"/>
            <a:ext cx="863600" cy="7207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8" name="TextBox 7"/>
          <p:cNvSpPr txBox="1">
            <a:spLocks noChangeArrowheads="1"/>
          </p:cNvSpPr>
          <p:nvPr/>
        </p:nvSpPr>
        <p:spPr bwMode="auto">
          <a:xfrm>
            <a:off x="6740525" y="3573463"/>
            <a:ext cx="246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BE" altLang="nl-BE">
                <a:latin typeface="Calibri" panose="020F0502020204030204" pitchFamily="34" charset="0"/>
              </a:rPr>
              <a:t>Haplotype network</a:t>
            </a:r>
          </a:p>
          <a:p>
            <a:pPr eaLnBrk="1" hangingPunct="1"/>
            <a:r>
              <a:rPr lang="nl-BE" altLang="nl-BE" sz="1400">
                <a:latin typeface="Calibri" panose="020F0502020204030204" pitchFamily="34" charset="0"/>
              </a:rPr>
              <a:t>(numbers along branches</a:t>
            </a:r>
          </a:p>
          <a:p>
            <a:pPr eaLnBrk="1" hangingPunct="1"/>
            <a:r>
              <a:rPr lang="nl-BE" altLang="nl-BE" sz="1400">
                <a:latin typeface="Calibri" panose="020F0502020204030204" pitchFamily="34" charset="0"/>
              </a:rPr>
              <a:t>= number of base differences</a:t>
            </a:r>
          </a:p>
          <a:p>
            <a:pPr eaLnBrk="1" hangingPunct="1"/>
            <a:r>
              <a:rPr lang="nl-BE" altLang="nl-BE" sz="1400">
                <a:latin typeface="Calibri" panose="020F0502020204030204" pitchFamily="34" charset="0"/>
              </a:rPr>
              <a:t>No number = only 1 difference)</a:t>
            </a:r>
            <a:endParaRPr lang="en-GB" altLang="nl-BE" sz="1400">
              <a:latin typeface="Calibri" panose="020F0502020204030204" pitchFamily="34" charset="0"/>
            </a:endParaRPr>
          </a:p>
        </p:txBody>
      </p:sp>
      <p:sp>
        <p:nvSpPr>
          <p:cNvPr id="8200" name="TextBox 13"/>
          <p:cNvSpPr txBox="1">
            <a:spLocks noChangeArrowheads="1"/>
          </p:cNvSpPr>
          <p:nvPr/>
        </p:nvSpPr>
        <p:spPr bwMode="auto">
          <a:xfrm>
            <a:off x="6357212" y="6479709"/>
            <a:ext cx="28525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BE" altLang="nl-BE" i="1" dirty="0" smtClean="0">
                <a:latin typeface="Calibri" panose="020F0502020204030204" pitchFamily="34" charset="0"/>
              </a:rPr>
              <a:t>Surface </a:t>
            </a:r>
            <a:r>
              <a:rPr lang="nl-BE" altLang="nl-BE" i="1" dirty="0" err="1" smtClean="0">
                <a:latin typeface="Calibri" panose="020F0502020204030204" pitchFamily="34" charset="0"/>
              </a:rPr>
              <a:t>dwelling</a:t>
            </a:r>
            <a:r>
              <a:rPr lang="nl-BE" altLang="nl-BE" i="1" dirty="0" smtClean="0">
                <a:latin typeface="Calibri" panose="020F0502020204030204" pitchFamily="34" charset="0"/>
              </a:rPr>
              <a:t> </a:t>
            </a:r>
            <a:r>
              <a:rPr lang="nl-BE" altLang="nl-BE" i="1" dirty="0" err="1" smtClean="0">
                <a:latin typeface="Calibri" panose="020F0502020204030204" pitchFamily="34" charset="0"/>
              </a:rPr>
              <a:t>Desmodora</a:t>
            </a:r>
            <a:endParaRPr lang="en-GB" altLang="nl-BE" i="1" dirty="0">
              <a:latin typeface="Calibri" panose="020F0502020204030204" pitchFamily="34" charset="0"/>
            </a:endParaRPr>
          </a:p>
        </p:txBody>
      </p:sp>
      <p:sp>
        <p:nvSpPr>
          <p:cNvPr id="8201" name="TextBox 14"/>
          <p:cNvSpPr txBox="1">
            <a:spLocks noChangeArrowheads="1"/>
          </p:cNvSpPr>
          <p:nvPr/>
        </p:nvSpPr>
        <p:spPr bwMode="auto">
          <a:xfrm>
            <a:off x="57150" y="0"/>
            <a:ext cx="9144000" cy="147732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BE" altLang="nl-BE" b="1" dirty="0">
                <a:latin typeface="Calibri" panose="020F0502020204030204" pitchFamily="34" charset="0"/>
              </a:rPr>
              <a:t>2 species </a:t>
            </a:r>
            <a:r>
              <a:rPr lang="nl-BE" altLang="nl-BE" b="1" dirty="0" err="1">
                <a:latin typeface="Calibri" panose="020F0502020204030204" pitchFamily="34" charset="0"/>
              </a:rPr>
              <a:t>clades</a:t>
            </a:r>
            <a:r>
              <a:rPr lang="nl-BE" altLang="nl-BE" b="1" dirty="0">
                <a:latin typeface="Calibri" panose="020F0502020204030204" pitchFamily="34" charset="0"/>
              </a:rPr>
              <a:t> </a:t>
            </a:r>
            <a:r>
              <a:rPr lang="nl-BE" altLang="nl-BE" b="1" dirty="0" err="1">
                <a:latin typeface="Calibri" panose="020F0502020204030204" pitchFamily="34" charset="0"/>
              </a:rPr>
              <a:t>based</a:t>
            </a:r>
            <a:r>
              <a:rPr lang="nl-BE" altLang="nl-BE" b="1" dirty="0">
                <a:latin typeface="Calibri" panose="020F0502020204030204" pitchFamily="34" charset="0"/>
              </a:rPr>
              <a:t> on COI</a:t>
            </a:r>
          </a:p>
          <a:p>
            <a:pPr eaLnBrk="1" hangingPunct="1"/>
            <a:r>
              <a:rPr lang="nl-BE" altLang="nl-BE" dirty="0">
                <a:latin typeface="Calibri" panose="020F0502020204030204" pitchFamily="34" charset="0"/>
              </a:rPr>
              <a:t>	species I: </a:t>
            </a:r>
            <a:r>
              <a:rPr lang="nl-BE" altLang="nl-BE" dirty="0" err="1">
                <a:latin typeface="Calibri" panose="020F0502020204030204" pitchFamily="34" charset="0"/>
              </a:rPr>
              <a:t>widely</a:t>
            </a:r>
            <a:r>
              <a:rPr lang="nl-BE" altLang="nl-BE" dirty="0">
                <a:latin typeface="Calibri" panose="020F0502020204030204" pitchFamily="34" charset="0"/>
              </a:rPr>
              <a:t> spread, </a:t>
            </a:r>
            <a:r>
              <a:rPr lang="nl-BE" altLang="nl-BE" dirty="0" err="1">
                <a:latin typeface="Calibri" panose="020F0502020204030204" pitchFamily="34" charset="0"/>
              </a:rPr>
              <a:t>yet</a:t>
            </a:r>
            <a:r>
              <a:rPr lang="nl-BE" altLang="nl-BE" dirty="0">
                <a:latin typeface="Calibri" panose="020F0502020204030204" pitchFamily="34" charset="0"/>
              </a:rPr>
              <a:t> </a:t>
            </a:r>
            <a:r>
              <a:rPr lang="nl-BE" altLang="nl-BE" dirty="0" err="1">
                <a:latin typeface="Calibri" panose="020F0502020204030204" pitchFamily="34" charset="0"/>
              </a:rPr>
              <a:t>substantial</a:t>
            </a:r>
            <a:r>
              <a:rPr lang="nl-BE" altLang="nl-BE" dirty="0">
                <a:latin typeface="Calibri" panose="020F0502020204030204" pitchFamily="34" charset="0"/>
              </a:rPr>
              <a:t> </a:t>
            </a:r>
            <a:r>
              <a:rPr lang="nl-BE" altLang="nl-BE" dirty="0" err="1">
                <a:latin typeface="Calibri" panose="020F0502020204030204" pitchFamily="34" charset="0"/>
              </a:rPr>
              <a:t>genetic</a:t>
            </a:r>
            <a:r>
              <a:rPr lang="nl-BE" altLang="nl-BE" dirty="0">
                <a:latin typeface="Calibri" panose="020F0502020204030204" pitchFamily="34" charset="0"/>
              </a:rPr>
              <a:t> </a:t>
            </a:r>
            <a:r>
              <a:rPr lang="nl-BE" altLang="nl-BE" dirty="0" err="1">
                <a:latin typeface="Calibri" panose="020F0502020204030204" pitchFamily="34" charset="0"/>
              </a:rPr>
              <a:t>differentation</a:t>
            </a:r>
            <a:r>
              <a:rPr lang="nl-BE" altLang="nl-BE" dirty="0">
                <a:latin typeface="Calibri" panose="020F0502020204030204" pitchFamily="34" charset="0"/>
              </a:rPr>
              <a:t> </a:t>
            </a:r>
            <a:r>
              <a:rPr lang="nl-BE" altLang="nl-BE" dirty="0" err="1">
                <a:latin typeface="Calibri" panose="020F0502020204030204" pitchFamily="34" charset="0"/>
              </a:rPr>
              <a:t>between</a:t>
            </a:r>
            <a:r>
              <a:rPr lang="nl-BE" altLang="nl-BE" dirty="0">
                <a:latin typeface="Calibri" panose="020F0502020204030204" pitchFamily="34" charset="0"/>
              </a:rPr>
              <a:t> </a:t>
            </a:r>
            <a:r>
              <a:rPr lang="nl-BE" altLang="nl-BE" dirty="0" err="1">
                <a:latin typeface="Calibri" panose="020F0502020204030204" pitchFamily="34" charset="0"/>
              </a:rPr>
              <a:t>populations</a:t>
            </a:r>
            <a:endParaRPr lang="nl-BE" altLang="nl-BE" dirty="0">
              <a:latin typeface="Calibri" panose="020F0502020204030204" pitchFamily="34" charset="0"/>
            </a:endParaRPr>
          </a:p>
          <a:p>
            <a:pPr eaLnBrk="1" hangingPunct="1"/>
            <a:r>
              <a:rPr lang="nl-BE" altLang="nl-BE" dirty="0">
                <a:latin typeface="Calibri" panose="020F0502020204030204" pitchFamily="34" charset="0"/>
              </a:rPr>
              <a:t>	                 large </a:t>
            </a:r>
            <a:r>
              <a:rPr lang="nl-BE" altLang="nl-BE" dirty="0" err="1">
                <a:latin typeface="Calibri" panose="020F0502020204030204" pitchFamily="34" charset="0"/>
              </a:rPr>
              <a:t>intraspecific</a:t>
            </a:r>
            <a:r>
              <a:rPr lang="nl-BE" altLang="nl-BE" dirty="0">
                <a:latin typeface="Calibri" panose="020F0502020204030204" pitchFamily="34" charset="0"/>
              </a:rPr>
              <a:t> </a:t>
            </a:r>
            <a:r>
              <a:rPr lang="nl-BE" altLang="nl-BE" dirty="0" err="1">
                <a:latin typeface="Calibri" panose="020F0502020204030204" pitchFamily="34" charset="0"/>
              </a:rPr>
              <a:t>phenotypic</a:t>
            </a:r>
            <a:r>
              <a:rPr lang="nl-BE" altLang="nl-BE" dirty="0">
                <a:latin typeface="Calibri" panose="020F0502020204030204" pitchFamily="34" charset="0"/>
              </a:rPr>
              <a:t> </a:t>
            </a:r>
            <a:r>
              <a:rPr lang="nl-BE" altLang="nl-BE" dirty="0" err="1">
                <a:latin typeface="Calibri" panose="020F0502020204030204" pitchFamily="34" charset="0"/>
              </a:rPr>
              <a:t>variation</a:t>
            </a:r>
            <a:r>
              <a:rPr lang="nl-BE" altLang="nl-BE" dirty="0">
                <a:latin typeface="Calibri" panose="020F0502020204030204" pitchFamily="34" charset="0"/>
              </a:rPr>
              <a:t> (2 </a:t>
            </a:r>
            <a:r>
              <a:rPr lang="nl-BE" altLang="nl-BE" dirty="0" err="1">
                <a:latin typeface="Calibri" panose="020F0502020204030204" pitchFamily="34" charset="0"/>
              </a:rPr>
              <a:t>morphospecies</a:t>
            </a:r>
            <a:r>
              <a:rPr lang="nl-BE" altLang="nl-BE" dirty="0">
                <a:latin typeface="Calibri" panose="020F0502020204030204" pitchFamily="34" charset="0"/>
              </a:rPr>
              <a:t>)</a:t>
            </a:r>
          </a:p>
          <a:p>
            <a:pPr eaLnBrk="1" hangingPunct="1"/>
            <a:r>
              <a:rPr lang="nl-BE" altLang="nl-BE" dirty="0">
                <a:latin typeface="Calibri" panose="020F0502020204030204" pitchFamily="34" charset="0"/>
              </a:rPr>
              <a:t>	species II: </a:t>
            </a:r>
            <a:r>
              <a:rPr lang="nl-BE" altLang="nl-BE" dirty="0" err="1">
                <a:latin typeface="Calibri" panose="020F0502020204030204" pitchFamily="34" charset="0"/>
              </a:rPr>
              <a:t>only</a:t>
            </a:r>
            <a:r>
              <a:rPr lang="nl-BE" altLang="nl-BE" dirty="0">
                <a:latin typeface="Calibri" panose="020F0502020204030204" pitchFamily="34" charset="0"/>
              </a:rPr>
              <a:t> at </a:t>
            </a:r>
            <a:r>
              <a:rPr lang="nl-BE" altLang="nl-BE" dirty="0" err="1">
                <a:latin typeface="Calibri" panose="020F0502020204030204" pitchFamily="34" charset="0"/>
              </a:rPr>
              <a:t>location</a:t>
            </a:r>
            <a:r>
              <a:rPr lang="nl-BE" altLang="nl-BE" dirty="0">
                <a:latin typeface="Calibri" panose="020F0502020204030204" pitchFamily="34" charset="0"/>
              </a:rPr>
              <a:t> SO (but </a:t>
            </a:r>
            <a:r>
              <a:rPr lang="nl-BE" altLang="nl-BE" dirty="0" err="1">
                <a:latin typeface="Calibri" panose="020F0502020204030204" pitchFamily="34" charset="0"/>
              </a:rPr>
              <a:t>may</a:t>
            </a:r>
            <a:r>
              <a:rPr lang="nl-BE" altLang="nl-BE" dirty="0">
                <a:latin typeface="Calibri" panose="020F0502020204030204" pitchFamily="34" charset="0"/>
              </a:rPr>
              <a:t> </a:t>
            </a:r>
            <a:r>
              <a:rPr lang="nl-BE" altLang="nl-BE" dirty="0" err="1">
                <a:latin typeface="Calibri" panose="020F0502020204030204" pitchFamily="34" charset="0"/>
              </a:rPr>
              <a:t>be</a:t>
            </a:r>
            <a:r>
              <a:rPr lang="nl-BE" altLang="nl-BE" dirty="0">
                <a:latin typeface="Calibri" panose="020F0502020204030204" pitchFamily="34" charset="0"/>
              </a:rPr>
              <a:t> sampling bias</a:t>
            </a:r>
            <a:r>
              <a:rPr lang="nl-BE" altLang="nl-BE" dirty="0" smtClean="0">
                <a:latin typeface="Calibri" panose="020F0502020204030204" pitchFamily="34" charset="0"/>
              </a:rPr>
              <a:t>)</a:t>
            </a:r>
          </a:p>
          <a:p>
            <a:pPr eaLnBrk="1" hangingPunct="1"/>
            <a:endParaRPr lang="en-GB" altLang="nl-BE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13852" y="4220131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 smtClean="0"/>
              <a:t>Clade</a:t>
            </a:r>
            <a:r>
              <a:rPr lang="nl-NL" b="1" dirty="0" smtClean="0"/>
              <a:t> I</a:t>
            </a:r>
            <a:endParaRPr lang="nl-BE" b="1" dirty="0"/>
          </a:p>
        </p:txBody>
      </p:sp>
      <p:sp>
        <p:nvSpPr>
          <p:cNvPr id="3" name="Rectangle 2"/>
          <p:cNvSpPr/>
          <p:nvPr/>
        </p:nvSpPr>
        <p:spPr>
          <a:xfrm>
            <a:off x="57150" y="1206500"/>
            <a:ext cx="2495550" cy="9906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Bayesian trees of </a:t>
            </a:r>
            <a:r>
              <a:rPr lang="en-GB" dirty="0" smtClean="0"/>
              <a:t>COI </a:t>
            </a:r>
            <a:r>
              <a:rPr lang="en-GB" dirty="0"/>
              <a:t>haplotypes for </a:t>
            </a:r>
            <a:r>
              <a:rPr lang="en-GB" i="1" dirty="0" err="1"/>
              <a:t>Desmodora</a:t>
            </a:r>
            <a:r>
              <a:rPr lang="en-GB" dirty="0"/>
              <a:t>.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9036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1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igure 1_new_merged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0"/>
            <a:ext cx="7931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" descr="Location + pi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7931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19"/>
          <p:cNvSpPr txBox="1">
            <a:spLocks noChangeArrowheads="1"/>
          </p:cNvSpPr>
          <p:nvPr/>
        </p:nvSpPr>
        <p:spPr bwMode="auto">
          <a:xfrm>
            <a:off x="3924300" y="374650"/>
            <a:ext cx="3057247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BE" altLang="nl-BE" sz="2400" i="1" dirty="0" err="1">
                <a:latin typeface="Calibri" panose="020F0502020204030204" pitchFamily="34" charset="0"/>
              </a:rPr>
              <a:t>Sabatieria</a:t>
            </a:r>
            <a:r>
              <a:rPr lang="nl-BE" altLang="nl-BE" sz="2400" dirty="0">
                <a:latin typeface="Calibri" panose="020F0502020204030204" pitchFamily="34" charset="0"/>
              </a:rPr>
              <a:t> </a:t>
            </a:r>
            <a:r>
              <a:rPr lang="nl-BE" altLang="nl-BE" sz="2400" dirty="0" smtClean="0">
                <a:latin typeface="Calibri" panose="020F0502020204030204" pitchFamily="34" charset="0"/>
                <a:sym typeface="Wingdings" panose="05000000000000000000" pitchFamily="2" charset="2"/>
              </a:rPr>
              <a:t> 4 </a:t>
            </a:r>
            <a:r>
              <a:rPr lang="nl-BE" altLang="nl-BE" sz="2400" dirty="0" smtClean="0">
                <a:latin typeface="Calibri" panose="020F0502020204030204" pitchFamily="34" charset="0"/>
              </a:rPr>
              <a:t>species</a:t>
            </a:r>
            <a:endParaRPr lang="en-GB" altLang="nl-BE" sz="2400" dirty="0">
              <a:latin typeface="Calibri" panose="020F050202020403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300788" y="5373688"/>
            <a:ext cx="647700" cy="431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6300788" y="5876925"/>
            <a:ext cx="647700" cy="431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25" name="Straight Arrow Connector 24"/>
          <p:cNvCxnSpPr>
            <a:stCxn id="21" idx="7"/>
          </p:cNvCxnSpPr>
          <p:nvPr/>
        </p:nvCxnSpPr>
        <p:spPr>
          <a:xfrm flipV="1">
            <a:off x="6853238" y="4797425"/>
            <a:ext cx="1247775" cy="63976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5724525" y="5805488"/>
            <a:ext cx="576263" cy="2063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3" name="TextBox 27"/>
          <p:cNvSpPr txBox="1">
            <a:spLocks noChangeArrowheads="1"/>
          </p:cNvSpPr>
          <p:nvPr/>
        </p:nvSpPr>
        <p:spPr bwMode="auto">
          <a:xfrm>
            <a:off x="7885113" y="4508500"/>
            <a:ext cx="1222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BE" altLang="nl-BE">
                <a:latin typeface="Calibri" panose="020F0502020204030204" pitchFamily="34" charset="0"/>
              </a:rPr>
              <a:t>wide range</a:t>
            </a:r>
            <a:endParaRPr lang="en-GB" altLang="nl-BE">
              <a:latin typeface="Calibri" panose="020F0502020204030204" pitchFamily="34" charset="0"/>
            </a:endParaRPr>
          </a:p>
        </p:txBody>
      </p:sp>
      <p:sp>
        <p:nvSpPr>
          <p:cNvPr id="11274" name="TextBox 28"/>
          <p:cNvSpPr txBox="1">
            <a:spLocks noChangeArrowheads="1"/>
          </p:cNvSpPr>
          <p:nvPr/>
        </p:nvSpPr>
        <p:spPr bwMode="auto">
          <a:xfrm>
            <a:off x="4830763" y="5508625"/>
            <a:ext cx="1470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BE" altLang="nl-BE">
                <a:latin typeface="Calibri" panose="020F0502020204030204" pitchFamily="34" charset="0"/>
              </a:rPr>
              <a:t>narrow range</a:t>
            </a:r>
            <a:endParaRPr lang="en-GB" altLang="nl-BE">
              <a:latin typeface="Calibri" panose="020F0502020204030204" pitchFamily="34" charset="0"/>
            </a:endParaRPr>
          </a:p>
        </p:txBody>
      </p:sp>
      <p:pic>
        <p:nvPicPr>
          <p:cNvPr id="12" name="Picture 4" descr="image0010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2" y="1012031"/>
            <a:ext cx="2376488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49467" y="1026597"/>
            <a:ext cx="1950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Subsurface</a:t>
            </a:r>
            <a:r>
              <a:rPr lang="nl-NL" dirty="0" smtClean="0"/>
              <a:t> species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3963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863" y="391975"/>
            <a:ext cx="6681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2800" dirty="0" err="1" smtClean="0"/>
              <a:t>Introduction</a:t>
            </a:r>
            <a:r>
              <a:rPr lang="nl-BE" sz="2800" dirty="0" smtClean="0"/>
              <a:t> :  </a:t>
            </a:r>
            <a:r>
              <a:rPr lang="nl-NL" sz="2800" dirty="0" err="1" smtClean="0"/>
              <a:t>Their</a:t>
            </a:r>
            <a:r>
              <a:rPr lang="nl-NL" sz="2800" dirty="0" smtClean="0"/>
              <a:t> </a:t>
            </a:r>
            <a:r>
              <a:rPr lang="nl-NL" sz="2800" dirty="0" err="1" smtClean="0"/>
              <a:t>biology</a:t>
            </a:r>
            <a:r>
              <a:rPr lang="nl-NL" sz="2800" dirty="0" smtClean="0"/>
              <a:t> – Life </a:t>
            </a:r>
            <a:r>
              <a:rPr lang="nl-NL" sz="2800" dirty="0" err="1" smtClean="0"/>
              <a:t>strategy</a:t>
            </a:r>
            <a:endParaRPr lang="nl-NL" sz="2800" dirty="0" smtClean="0"/>
          </a:p>
        </p:txBody>
      </p:sp>
      <p:pic>
        <p:nvPicPr>
          <p:cNvPr id="2050" name="Picture 2" descr="https://classconnection.s3.amazonaws.com/1/flashcards/2464001/jpg/nematode13623806984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57" y="1011563"/>
            <a:ext cx="6502400" cy="499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110370" y="6160160"/>
            <a:ext cx="650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Life Cycle of the nematode </a:t>
            </a:r>
            <a:r>
              <a:rPr lang="en-US" sz="1600" dirty="0" smtClean="0"/>
              <a:t>C. </a:t>
            </a:r>
            <a:r>
              <a:rPr lang="en-US" sz="1600" dirty="0" err="1" smtClean="0"/>
              <a:t>elegans</a:t>
            </a:r>
            <a:r>
              <a:rPr lang="en-US" sz="1600" dirty="0" smtClean="0"/>
              <a:t> </a:t>
            </a:r>
            <a:endParaRPr lang="en-US" sz="1600" i="1" dirty="0"/>
          </a:p>
          <a:p>
            <a:pPr algn="ctr"/>
            <a:r>
              <a:rPr lang="en-US" sz="1600" i="1" dirty="0" smtClean="0">
                <a:hlinkClick r:id="rId3"/>
              </a:rPr>
              <a:t>www.wormatlas.org</a:t>
            </a:r>
            <a:endParaRPr lang="nl-BE" sz="1600" dirty="0"/>
          </a:p>
        </p:txBody>
      </p:sp>
      <p:sp>
        <p:nvSpPr>
          <p:cNvPr id="28" name="Rectangle 27"/>
          <p:cNvSpPr/>
          <p:nvPr/>
        </p:nvSpPr>
        <p:spPr>
          <a:xfrm>
            <a:off x="6705600" y="5689600"/>
            <a:ext cx="819457" cy="314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grpSp>
        <p:nvGrpSpPr>
          <p:cNvPr id="2048" name="Group 2047"/>
          <p:cNvGrpSpPr/>
          <p:nvPr/>
        </p:nvGrpSpPr>
        <p:grpSpPr>
          <a:xfrm>
            <a:off x="2384149" y="3418234"/>
            <a:ext cx="2755790" cy="2088464"/>
            <a:chOff x="2384149" y="3418234"/>
            <a:chExt cx="2755790" cy="2088464"/>
          </a:xfrm>
        </p:grpSpPr>
        <p:sp>
          <p:nvSpPr>
            <p:cNvPr id="30" name="Rectangle 29"/>
            <p:cNvSpPr/>
            <p:nvPr/>
          </p:nvSpPr>
          <p:spPr>
            <a:xfrm rot="1730526">
              <a:off x="2418683" y="4034429"/>
              <a:ext cx="2721256" cy="6476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chemeClr val="tx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276600" y="3418234"/>
              <a:ext cx="1587500" cy="1242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chemeClr val="tx1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 rot="20979170">
              <a:off x="4407346" y="4947898"/>
              <a:ext cx="542073" cy="55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chemeClr val="tx1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384149" y="3418234"/>
              <a:ext cx="257451" cy="277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330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igure 1_new_merged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0"/>
            <a:ext cx="7931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" descr="Location + pi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7931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11188" y="0"/>
            <a:ext cx="7921625" cy="6858000"/>
          </a:xfrm>
          <a:prstGeom prst="rect">
            <a:avLst/>
          </a:prstGeom>
          <a:solidFill>
            <a:srgbClr val="FFFFFF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2" name="Group 7"/>
          <p:cNvGrpSpPr/>
          <p:nvPr/>
        </p:nvGrpSpPr>
        <p:grpSpPr>
          <a:xfrm>
            <a:off x="5220072" y="404664"/>
            <a:ext cx="2567458" cy="3384376"/>
            <a:chOff x="5220072" y="404664"/>
            <a:chExt cx="2567458" cy="3384376"/>
          </a:xfrm>
          <a:solidFill>
            <a:schemeClr val="bg1"/>
          </a:solidFill>
        </p:grpSpPr>
        <p:pic>
          <p:nvPicPr>
            <p:cNvPr id="4" name="Picture 3" descr="haplotype networks_I.tif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20072" y="404664"/>
              <a:ext cx="2567458" cy="3384376"/>
            </a:xfrm>
            <a:prstGeom prst="rect">
              <a:avLst/>
            </a:prstGeom>
            <a:grpFill/>
            <a:ln w="28575">
              <a:solidFill>
                <a:srgbClr val="800000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6732240" y="3356992"/>
              <a:ext cx="1008112" cy="369332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BE" dirty="0">
                  <a:solidFill>
                    <a:srgbClr val="800000"/>
                  </a:solidFill>
                  <a:latin typeface="+mn-lt"/>
                  <a:cs typeface="+mn-cs"/>
                </a:rPr>
                <a:t>Species I</a:t>
              </a:r>
              <a:endParaRPr lang="en-GB" dirty="0">
                <a:solidFill>
                  <a:srgbClr val="800000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390650" y="5071586"/>
            <a:ext cx="502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BE" altLang="nl-BE" dirty="0" smtClean="0">
              <a:sym typeface="Wingdings" panose="05000000000000000000" pitchFamily="2" charset="2"/>
            </a:endParaRPr>
          </a:p>
          <a:p>
            <a:r>
              <a:rPr lang="nl-BE" altLang="nl-BE" dirty="0" smtClean="0">
                <a:sym typeface="Wingdings" panose="05000000000000000000" pitchFamily="2" charset="2"/>
              </a:rPr>
              <a:t> Strong </a:t>
            </a:r>
            <a:r>
              <a:rPr lang="nl-BE" altLang="nl-BE" dirty="0" err="1" smtClean="0">
                <a:sym typeface="Wingdings" panose="05000000000000000000" pitchFamily="2" charset="2"/>
              </a:rPr>
              <a:t>population</a:t>
            </a:r>
            <a:r>
              <a:rPr lang="nl-BE" altLang="nl-BE" dirty="0" smtClean="0">
                <a:sym typeface="Wingdings" panose="05000000000000000000" pitchFamily="2" charset="2"/>
              </a:rPr>
              <a:t> </a:t>
            </a:r>
            <a:r>
              <a:rPr lang="nl-BE" altLang="nl-BE" dirty="0" err="1" smtClean="0">
                <a:sym typeface="Wingdings" panose="05000000000000000000" pitchFamily="2" charset="2"/>
              </a:rPr>
              <a:t>genetic</a:t>
            </a:r>
            <a:r>
              <a:rPr lang="nl-BE" altLang="nl-BE" dirty="0" smtClean="0">
                <a:sym typeface="Wingdings" panose="05000000000000000000" pitchFamily="2" charset="2"/>
              </a:rPr>
              <a:t> </a:t>
            </a:r>
            <a:r>
              <a:rPr lang="nl-BE" altLang="nl-BE" dirty="0" err="1" smtClean="0">
                <a:sym typeface="Wingdings" panose="05000000000000000000" pitchFamily="2" charset="2"/>
              </a:rPr>
              <a:t>structure</a:t>
            </a:r>
            <a:r>
              <a:rPr lang="nl-BE" altLang="nl-BE" dirty="0" smtClean="0">
                <a:sym typeface="Wingdings" panose="05000000000000000000" pitchFamily="2" charset="2"/>
              </a:rPr>
              <a:t> in </a:t>
            </a:r>
          </a:p>
          <a:p>
            <a:r>
              <a:rPr lang="nl-BE" altLang="nl-BE" i="1" dirty="0" err="1" smtClean="0">
                <a:sym typeface="Wingdings" panose="05000000000000000000" pitchFamily="2" charset="2"/>
              </a:rPr>
              <a:t>Sabatieria</a:t>
            </a:r>
            <a:r>
              <a:rPr lang="nl-BE" altLang="nl-BE" dirty="0" smtClean="0">
                <a:sym typeface="Wingdings" panose="05000000000000000000" pitchFamily="2" charset="2"/>
              </a:rPr>
              <a:t> species  </a:t>
            </a:r>
            <a:r>
              <a:rPr lang="nl-BE" altLang="nl-BE" dirty="0" err="1" smtClean="0">
                <a:sym typeface="Wingdings" panose="05000000000000000000" pitchFamily="2" charset="2"/>
              </a:rPr>
              <a:t>with</a:t>
            </a:r>
            <a:r>
              <a:rPr lang="nl-BE" altLang="nl-BE" dirty="0" smtClean="0">
                <a:sym typeface="Wingdings" panose="05000000000000000000" pitchFamily="2" charset="2"/>
              </a:rPr>
              <a:t> </a:t>
            </a:r>
            <a:r>
              <a:rPr lang="nl-BE" altLang="nl-BE" dirty="0" err="1" smtClean="0">
                <a:sym typeface="Wingdings" panose="05000000000000000000" pitchFamily="2" charset="2"/>
              </a:rPr>
              <a:t>wide</a:t>
            </a:r>
            <a:r>
              <a:rPr lang="nl-BE" altLang="nl-BE" dirty="0" smtClean="0">
                <a:sym typeface="Wingdings" panose="05000000000000000000" pitchFamily="2" charset="2"/>
              </a:rPr>
              <a:t> </a:t>
            </a:r>
            <a:r>
              <a:rPr lang="nl-BE" altLang="nl-BE" dirty="0" err="1" smtClean="0">
                <a:sym typeface="Wingdings" panose="05000000000000000000" pitchFamily="2" charset="2"/>
              </a:rPr>
              <a:t>distribution</a:t>
            </a:r>
            <a:r>
              <a:rPr lang="nl-BE" altLang="nl-BE" dirty="0" smtClean="0">
                <a:sym typeface="Wingdings" panose="05000000000000000000" pitchFamily="2" charset="2"/>
              </a:rPr>
              <a:t> range (</a:t>
            </a:r>
            <a:r>
              <a:rPr lang="nl-BE" altLang="nl-BE" dirty="0" err="1" smtClean="0">
                <a:sym typeface="Wingdings" panose="05000000000000000000" pitchFamily="2" charset="2"/>
              </a:rPr>
              <a:t>higher</a:t>
            </a:r>
            <a:r>
              <a:rPr lang="nl-BE" altLang="nl-BE" dirty="0" smtClean="0">
                <a:sym typeface="Wingdings" panose="05000000000000000000" pitchFamily="2" charset="2"/>
              </a:rPr>
              <a:t> </a:t>
            </a:r>
            <a:r>
              <a:rPr lang="el-GR" altLang="nl-BE" dirty="0" smtClean="0">
                <a:sym typeface="Wingdings" panose="05000000000000000000" pitchFamily="2" charset="2"/>
              </a:rPr>
              <a:t>Φ</a:t>
            </a:r>
            <a:r>
              <a:rPr lang="nl-BE" altLang="nl-BE" i="1" baseline="-25000" dirty="0" smtClean="0">
                <a:sym typeface="Wingdings" panose="05000000000000000000" pitchFamily="2" charset="2"/>
              </a:rPr>
              <a:t>st</a:t>
            </a:r>
            <a:r>
              <a:rPr lang="nl-BE" altLang="nl-BE" dirty="0" smtClean="0">
                <a:sym typeface="Wingdings" panose="05000000000000000000" pitchFamily="2" charset="2"/>
              </a:rPr>
              <a:t> </a:t>
            </a:r>
            <a:r>
              <a:rPr lang="nl-BE" altLang="nl-BE" dirty="0" err="1" smtClean="0">
                <a:sym typeface="Wingdings" panose="05000000000000000000" pitchFamily="2" charset="2"/>
              </a:rPr>
              <a:t>values</a:t>
            </a:r>
            <a:r>
              <a:rPr lang="nl-BE" altLang="nl-BE" dirty="0" smtClean="0">
                <a:sym typeface="Wingdings" panose="05000000000000000000" pitchFamily="2" charset="2"/>
              </a:rPr>
              <a:t> in AMOVA)</a:t>
            </a:r>
            <a:endParaRPr lang="en-GB" altLang="nl-BE" dirty="0"/>
          </a:p>
        </p:txBody>
      </p:sp>
      <p:sp>
        <p:nvSpPr>
          <p:cNvPr id="5" name="TextBox 4"/>
          <p:cNvSpPr txBox="1"/>
          <p:nvPr/>
        </p:nvSpPr>
        <p:spPr>
          <a:xfrm>
            <a:off x="6555841" y="4148256"/>
            <a:ext cx="1479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haplotype </a:t>
            </a:r>
            <a:r>
              <a:rPr lang="en-GB" dirty="0" smtClean="0"/>
              <a:t>network for ITS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0717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9"/>
          <p:cNvSpPr txBox="1">
            <a:spLocks noChangeArrowheads="1"/>
          </p:cNvSpPr>
          <p:nvPr/>
        </p:nvSpPr>
        <p:spPr bwMode="auto">
          <a:xfrm>
            <a:off x="0" y="2349500"/>
            <a:ext cx="1655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nl-BE" altLang="nl-BE" sz="1800"/>
          </a:p>
        </p:txBody>
      </p:sp>
      <p:sp>
        <p:nvSpPr>
          <p:cNvPr id="15" name="Ovaal 16"/>
          <p:cNvSpPr/>
          <p:nvPr/>
        </p:nvSpPr>
        <p:spPr bwMode="auto">
          <a:xfrm>
            <a:off x="5076825" y="6381750"/>
            <a:ext cx="215900" cy="2159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solidFill>
                <a:srgbClr val="FF0000"/>
              </a:solidFill>
            </a:endParaRPr>
          </a:p>
        </p:txBody>
      </p:sp>
      <p:sp>
        <p:nvSpPr>
          <p:cNvPr id="10244" name="TextBox 18"/>
          <p:cNvSpPr txBox="1">
            <a:spLocks noChangeArrowheads="1"/>
          </p:cNvSpPr>
          <p:nvPr/>
        </p:nvSpPr>
        <p:spPr bwMode="auto">
          <a:xfrm>
            <a:off x="5292725" y="6308725"/>
            <a:ext cx="3095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1800"/>
              <a:t>Maria S. Merian cruise (2009)</a:t>
            </a:r>
          </a:p>
        </p:txBody>
      </p:sp>
      <p:sp>
        <p:nvSpPr>
          <p:cNvPr id="20" name="Ovaal 16"/>
          <p:cNvSpPr/>
          <p:nvPr/>
        </p:nvSpPr>
        <p:spPr bwMode="auto">
          <a:xfrm>
            <a:off x="1403350" y="6381750"/>
            <a:ext cx="215900" cy="215900"/>
          </a:xfrm>
          <a:prstGeom prst="ellipse">
            <a:avLst/>
          </a:prstGeom>
          <a:solidFill>
            <a:srgbClr val="00B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solidFill>
                <a:srgbClr val="FF0000"/>
              </a:solidFill>
            </a:endParaRPr>
          </a:p>
        </p:txBody>
      </p:sp>
      <p:sp>
        <p:nvSpPr>
          <p:cNvPr id="10246" name="TextBox 20"/>
          <p:cNvSpPr txBox="1">
            <a:spLocks noChangeArrowheads="1"/>
          </p:cNvSpPr>
          <p:nvPr/>
        </p:nvSpPr>
        <p:spPr bwMode="auto">
          <a:xfrm>
            <a:off x="1692275" y="6308725"/>
            <a:ext cx="2592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1800"/>
              <a:t>MEDECO cruise (2007)</a:t>
            </a:r>
          </a:p>
        </p:txBody>
      </p:sp>
      <p:grpSp>
        <p:nvGrpSpPr>
          <p:cNvPr id="10247" name="Group 25"/>
          <p:cNvGrpSpPr>
            <a:grpSpLocks/>
          </p:cNvGrpSpPr>
          <p:nvPr/>
        </p:nvGrpSpPr>
        <p:grpSpPr bwMode="auto">
          <a:xfrm>
            <a:off x="938213" y="1017588"/>
            <a:ext cx="7632700" cy="5327650"/>
            <a:chOff x="683568" y="764704"/>
            <a:chExt cx="7632774" cy="5328592"/>
          </a:xfrm>
        </p:grpSpPr>
        <p:pic>
          <p:nvPicPr>
            <p:cNvPr id="10249" name="Picture 17" descr="C:\Users\admin\Desktop\fig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764704"/>
              <a:ext cx="7632774" cy="5328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0" name="Text Box 21"/>
            <p:cNvSpPr txBox="1">
              <a:spLocks noChangeArrowheads="1"/>
            </p:cNvSpPr>
            <p:nvPr/>
          </p:nvSpPr>
          <p:spPr bwMode="auto">
            <a:xfrm>
              <a:off x="6000287" y="4242444"/>
              <a:ext cx="1003688" cy="25960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nl-BE" altLang="nl-BE" sz="1400">
                  <a:latin typeface="Tahoma" panose="020B0604030504040204" pitchFamily="34" charset="0"/>
                </a:rPr>
                <a:t>Amon MV</a:t>
              </a:r>
              <a:endParaRPr lang="nl-NL" altLang="nl-BE" sz="1400">
                <a:latin typeface="Tahoma" panose="020B0604030504040204" pitchFamily="34" charset="0"/>
              </a:endParaRPr>
            </a:p>
          </p:txBody>
        </p:sp>
        <p:sp>
          <p:nvSpPr>
            <p:cNvPr id="10251" name="Rectangle 20"/>
            <p:cNvSpPr>
              <a:spLocks noChangeArrowheads="1"/>
            </p:cNvSpPr>
            <p:nvPr/>
          </p:nvSpPr>
          <p:spPr bwMode="auto">
            <a:xfrm rot="10800000" flipV="1">
              <a:off x="5148064" y="4653136"/>
              <a:ext cx="2007377" cy="26095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l-BE" altLang="nl-BE" sz="1400">
                  <a:latin typeface="Tahoma" panose="020B0604030504040204" pitchFamily="34" charset="0"/>
                </a:rPr>
                <a:t>Central pockmark area</a:t>
              </a:r>
              <a:endParaRPr lang="en-US" altLang="nl-BE" sz="1400">
                <a:latin typeface="Tahoma" panose="020B0604030504040204" pitchFamily="34" charset="0"/>
              </a:endParaRPr>
            </a:p>
          </p:txBody>
        </p:sp>
        <p:sp>
          <p:nvSpPr>
            <p:cNvPr id="10252" name="Text Box 18"/>
            <p:cNvSpPr txBox="1">
              <a:spLocks noChangeArrowheads="1"/>
            </p:cNvSpPr>
            <p:nvPr/>
          </p:nvSpPr>
          <p:spPr bwMode="auto">
            <a:xfrm>
              <a:off x="5426723" y="2709194"/>
              <a:ext cx="1506324" cy="26230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nl-BE" altLang="nl-BE" sz="1400">
                  <a:latin typeface="Tahoma" panose="020B0604030504040204" pitchFamily="34" charset="0"/>
                </a:rPr>
                <a:t>Amsterdam MV</a:t>
              </a:r>
              <a:endParaRPr lang="nl-NL" altLang="nl-BE" sz="1400">
                <a:latin typeface="Tahoma" panose="020B0604030504040204" pitchFamily="34" charset="0"/>
              </a:endParaRPr>
            </a:p>
          </p:txBody>
        </p:sp>
        <p:sp>
          <p:nvSpPr>
            <p:cNvPr id="16" name="Ovaal 15"/>
            <p:cNvSpPr/>
            <p:nvPr/>
          </p:nvSpPr>
          <p:spPr bwMode="auto">
            <a:xfrm>
              <a:off x="5220687" y="3016177"/>
              <a:ext cx="206377" cy="1968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solidFill>
                  <a:srgbClr val="FF0000"/>
                </a:solidFill>
              </a:endParaRPr>
            </a:p>
          </p:txBody>
        </p:sp>
        <p:sp>
          <p:nvSpPr>
            <p:cNvPr id="18" name="Ovaal 17"/>
            <p:cNvSpPr/>
            <p:nvPr/>
          </p:nvSpPr>
          <p:spPr bwMode="auto">
            <a:xfrm>
              <a:off x="5712817" y="4303868"/>
              <a:ext cx="227014" cy="2048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solidFill>
                  <a:srgbClr val="FF0000"/>
                </a:solidFill>
              </a:endParaRPr>
            </a:p>
          </p:txBody>
        </p:sp>
        <p:sp>
          <p:nvSpPr>
            <p:cNvPr id="23" name="Ovaal 16"/>
            <p:cNvSpPr/>
            <p:nvPr/>
          </p:nvSpPr>
          <p:spPr bwMode="auto">
            <a:xfrm>
              <a:off x="4787295" y="4508691"/>
              <a:ext cx="215902" cy="215938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dirty="0">
                <a:solidFill>
                  <a:srgbClr val="FF0000"/>
                </a:solidFill>
              </a:endParaRPr>
            </a:p>
          </p:txBody>
        </p:sp>
        <p:sp>
          <p:nvSpPr>
            <p:cNvPr id="10256" name="TextBox 23"/>
            <p:cNvSpPr txBox="1">
              <a:spLocks noChangeArrowheads="1"/>
            </p:cNvSpPr>
            <p:nvPr/>
          </p:nvSpPr>
          <p:spPr bwMode="auto">
            <a:xfrm>
              <a:off x="3563888" y="4149080"/>
              <a:ext cx="1728192" cy="307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l-BE" altLang="nl-BE" sz="1400">
                  <a:latin typeface="Tahoma" panose="020B0604030504040204" pitchFamily="34" charset="0"/>
                  <a:cs typeface="Tahoma" panose="020B0604030504040204" pitchFamily="34" charset="0"/>
                </a:rPr>
                <a:t>Brine lake Cheops</a:t>
              </a:r>
            </a:p>
          </p:txBody>
        </p:sp>
        <p:graphicFrame>
          <p:nvGraphicFramePr>
            <p:cNvPr id="25" name="Chart 24"/>
            <p:cNvGraphicFramePr/>
            <p:nvPr/>
          </p:nvGraphicFramePr>
          <p:xfrm>
            <a:off x="5220072" y="4221088"/>
            <a:ext cx="629816" cy="5040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27" name="TextBox 26"/>
          <p:cNvSpPr txBox="1"/>
          <p:nvPr/>
        </p:nvSpPr>
        <p:spPr>
          <a:xfrm>
            <a:off x="684213" y="784011"/>
            <a:ext cx="3816350" cy="3416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BE" b="1" dirty="0">
                <a:latin typeface="+mn-lt"/>
                <a:cs typeface="+mn-cs"/>
              </a:rPr>
              <a:t>MEDECO cruise (2007):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BE" dirty="0">
                <a:latin typeface="+mn-lt"/>
                <a:cs typeface="+mn-cs"/>
              </a:rPr>
              <a:t> Central Pockmark area (1700 m)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BE" dirty="0">
                <a:latin typeface="+mn-lt"/>
                <a:cs typeface="+mn-cs"/>
              </a:rPr>
              <a:t> Brine lake Cheops (3000 m) + Leopard skin pattern (3014 m)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BE" dirty="0">
                <a:latin typeface="+mn-lt"/>
                <a:cs typeface="+mn-cs"/>
              </a:rPr>
              <a:t> Madonna mud volcano (1650 m, Central Mediterranean area)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BE" dirty="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BE" b="1" dirty="0">
                <a:latin typeface="+mn-lt"/>
                <a:cs typeface="+mn-cs"/>
              </a:rPr>
              <a:t>Merian cruise (2009):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BE" dirty="0">
                <a:latin typeface="+mn-lt"/>
                <a:cs typeface="+mn-cs"/>
              </a:rPr>
              <a:t> Central Pockmark area (1700 m)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BE" dirty="0">
                <a:latin typeface="+mn-lt"/>
                <a:cs typeface="+mn-cs"/>
              </a:rPr>
              <a:t> Amon mud volcano (1150 m)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BE" dirty="0">
                <a:latin typeface="+mn-lt"/>
                <a:cs typeface="+mn-cs"/>
              </a:rPr>
              <a:t> Amsterdam mud volcano (2050 m)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nl-BE" dirty="0">
              <a:latin typeface="+mn-lt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26919" y="445849"/>
            <a:ext cx="2578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Annelies De Groote et al. </a:t>
            </a:r>
            <a:endParaRPr lang="nl-BE" dirty="0"/>
          </a:p>
        </p:txBody>
      </p:sp>
      <p:sp>
        <p:nvSpPr>
          <p:cNvPr id="3" name="TextBox 2"/>
          <p:cNvSpPr txBox="1"/>
          <p:nvPr/>
        </p:nvSpPr>
        <p:spPr>
          <a:xfrm>
            <a:off x="684213" y="99587"/>
            <a:ext cx="696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 err="1" smtClean="0"/>
              <a:t>Sabatieria</a:t>
            </a:r>
            <a:r>
              <a:rPr lang="nl-NL" dirty="0" smtClean="0"/>
              <a:t> species </a:t>
            </a:r>
            <a:r>
              <a:rPr lang="nl-NL" dirty="0" err="1" smtClean="0"/>
              <a:t>associated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reduced</a:t>
            </a:r>
            <a:r>
              <a:rPr lang="nl-NL" dirty="0" smtClean="0"/>
              <a:t> </a:t>
            </a:r>
            <a:r>
              <a:rPr lang="nl-NL" dirty="0" err="1" smtClean="0"/>
              <a:t>seep</a:t>
            </a:r>
            <a:r>
              <a:rPr lang="nl-NL" dirty="0" smtClean="0"/>
              <a:t> </a:t>
            </a:r>
            <a:r>
              <a:rPr lang="nl-NL" dirty="0" err="1" smtClean="0"/>
              <a:t>sediments</a:t>
            </a:r>
            <a:r>
              <a:rPr lang="nl-NL" dirty="0" smtClean="0"/>
              <a:t> in East </a:t>
            </a:r>
            <a:r>
              <a:rPr lang="nl-NL" dirty="0" err="1"/>
              <a:t>M</a:t>
            </a:r>
            <a:r>
              <a:rPr lang="nl-NL" dirty="0" err="1" smtClean="0"/>
              <a:t>ed</a:t>
            </a:r>
            <a:r>
              <a:rPr lang="nl-NL" dirty="0" smtClean="0"/>
              <a:t>.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6259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915839" y="38100"/>
            <a:ext cx="8229600" cy="561975"/>
          </a:xfrm>
        </p:spPr>
        <p:txBody>
          <a:bodyPr>
            <a:normAutofit/>
          </a:bodyPr>
          <a:lstStyle/>
          <a:p>
            <a:r>
              <a:rPr lang="nl-BE" altLang="nl-BE" sz="2000" dirty="0" smtClean="0">
                <a:latin typeface="+mn-lt"/>
              </a:rPr>
              <a:t>Connectivity </a:t>
            </a:r>
            <a:r>
              <a:rPr lang="nl-BE" altLang="nl-BE" sz="2000" dirty="0" err="1" smtClean="0">
                <a:latin typeface="+mn-lt"/>
              </a:rPr>
              <a:t>among</a:t>
            </a:r>
            <a:r>
              <a:rPr lang="nl-BE" altLang="nl-BE" sz="2000" dirty="0" smtClean="0">
                <a:latin typeface="+mn-lt"/>
              </a:rPr>
              <a:t> </a:t>
            </a:r>
            <a:r>
              <a:rPr lang="nl-BE" altLang="nl-BE" sz="2000" dirty="0" err="1" smtClean="0">
                <a:latin typeface="+mn-lt"/>
              </a:rPr>
              <a:t>isolated</a:t>
            </a:r>
            <a:r>
              <a:rPr lang="nl-BE" altLang="nl-BE" sz="2000" dirty="0" smtClean="0">
                <a:latin typeface="+mn-lt"/>
              </a:rPr>
              <a:t> </a:t>
            </a:r>
            <a:r>
              <a:rPr lang="nl-BE" altLang="nl-BE" sz="2000" dirty="0" err="1" smtClean="0">
                <a:latin typeface="+mn-lt"/>
              </a:rPr>
              <a:t>seeps</a:t>
            </a:r>
            <a:r>
              <a:rPr lang="nl-BE" altLang="nl-BE" sz="2000" dirty="0" smtClean="0">
                <a:latin typeface="+mn-lt"/>
              </a:rPr>
              <a:t> of East </a:t>
            </a:r>
            <a:r>
              <a:rPr lang="nl-BE" altLang="nl-BE" sz="2000" dirty="0" err="1" smtClean="0">
                <a:latin typeface="+mn-lt"/>
              </a:rPr>
              <a:t>Med</a:t>
            </a:r>
            <a:r>
              <a:rPr lang="nl-BE" altLang="nl-BE" sz="2000" dirty="0" smtClean="0">
                <a:latin typeface="+mn-lt"/>
              </a:rPr>
              <a:t> </a:t>
            </a:r>
          </a:p>
        </p:txBody>
      </p:sp>
      <p:pic>
        <p:nvPicPr>
          <p:cNvPr id="13315" name="Picture 2" descr="K:\Molecular\Macrogen\Data\Analyse\Hapstar\MSN\COI\COI_F_R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7325" y="733425"/>
            <a:ext cx="6373813" cy="4525963"/>
          </a:xfr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395288" y="5300663"/>
            <a:ext cx="849788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nl-BE" altLang="nl-BE" sz="1800">
                <a:latin typeface="+mn-lt"/>
              </a:rPr>
              <a:t> 21 haplotypes, 6 found in multiple seeps</a:t>
            </a:r>
          </a:p>
          <a:p>
            <a:pPr>
              <a:spcBef>
                <a:spcPct val="0"/>
              </a:spcBef>
            </a:pPr>
            <a:r>
              <a:rPr lang="nl-BE" altLang="nl-BE" sz="1800">
                <a:latin typeface="+mn-lt"/>
              </a:rPr>
              <a:t> Haplotype A: widespread in all seeps</a:t>
            </a:r>
          </a:p>
          <a:p>
            <a:pPr>
              <a:spcBef>
                <a:spcPct val="0"/>
              </a:spcBef>
            </a:pPr>
            <a:r>
              <a:rPr lang="nl-BE" altLang="nl-BE" sz="1800">
                <a:latin typeface="+mn-lt"/>
              </a:rPr>
              <a:t> Most haplotypes: exclusively found in one seep, in very low adundances</a:t>
            </a:r>
          </a:p>
          <a:p>
            <a:pPr>
              <a:spcBef>
                <a:spcPct val="0"/>
              </a:spcBef>
            </a:pPr>
            <a:r>
              <a:rPr lang="nl-BE" altLang="nl-BE" sz="1800">
                <a:latin typeface="+mn-lt"/>
              </a:rPr>
              <a:t> Haplotypes E - N: more mutational differences</a:t>
            </a:r>
          </a:p>
          <a:p>
            <a:pPr>
              <a:spcBef>
                <a:spcPct val="0"/>
              </a:spcBef>
            </a:pPr>
            <a:r>
              <a:rPr lang="nl-BE" altLang="nl-BE" sz="1800">
                <a:latin typeface="+mn-lt"/>
              </a:rPr>
              <a:t> AMOVA: </a:t>
            </a:r>
            <a:r>
              <a:rPr lang="nl-BE" altLang="nl-BE" sz="1800">
                <a:latin typeface="+mn-lt"/>
                <a:sym typeface="Symbol" panose="05050102010706020507" pitchFamily="18" charset="2"/>
              </a:rPr>
              <a:t></a:t>
            </a:r>
            <a:r>
              <a:rPr lang="en-US" altLang="nl-BE" sz="1800" baseline="-25000">
                <a:latin typeface="+mn-lt"/>
              </a:rPr>
              <a:t>ST</a:t>
            </a:r>
            <a:r>
              <a:rPr lang="en-US" altLang="nl-BE" sz="1800">
                <a:latin typeface="+mn-lt"/>
              </a:rPr>
              <a:t>-value:15 % variability explained by differences between seeps</a:t>
            </a:r>
            <a:endParaRPr lang="nl-BE" altLang="nl-BE" sz="1800">
              <a:latin typeface="+mn-lt"/>
            </a:endParaRPr>
          </a:p>
          <a:p>
            <a:pPr>
              <a:spcBef>
                <a:spcPct val="0"/>
              </a:spcBef>
            </a:pPr>
            <a:endParaRPr lang="nl-BE" altLang="nl-BE" sz="1800">
              <a:latin typeface="+mn-lt"/>
            </a:endParaRPr>
          </a:p>
        </p:txBody>
      </p:sp>
      <p:sp>
        <p:nvSpPr>
          <p:cNvPr id="13317" name="Tekstvak 1"/>
          <p:cNvSpPr txBox="1">
            <a:spLocks noChangeArrowheads="1"/>
          </p:cNvSpPr>
          <p:nvPr/>
        </p:nvSpPr>
        <p:spPr bwMode="auto">
          <a:xfrm>
            <a:off x="250825" y="908050"/>
            <a:ext cx="1008063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BE" altLang="nl-BE" sz="1800">
                <a:latin typeface="+mn-lt"/>
              </a:rPr>
              <a:t>331 ind.</a:t>
            </a:r>
          </a:p>
        </p:txBody>
      </p:sp>
      <p:sp>
        <p:nvSpPr>
          <p:cNvPr id="13318" name="TextBox 1"/>
          <p:cNvSpPr txBox="1">
            <a:spLocks noChangeArrowheads="1"/>
          </p:cNvSpPr>
          <p:nvPr/>
        </p:nvSpPr>
        <p:spPr bwMode="auto">
          <a:xfrm>
            <a:off x="4144963" y="862013"/>
            <a:ext cx="6260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BE" sz="2400">
                <a:latin typeface="+mn-lt"/>
              </a:rPr>
              <a:t>COI</a:t>
            </a:r>
            <a:endParaRPr lang="nl-BE" altLang="nl-BE" sz="2400">
              <a:latin typeface="+mn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5651500" y="1989138"/>
            <a:ext cx="1223963" cy="12239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4" name="Rectangle 3"/>
          <p:cNvSpPr/>
          <p:nvPr/>
        </p:nvSpPr>
        <p:spPr>
          <a:xfrm>
            <a:off x="395288" y="5661025"/>
            <a:ext cx="4248150" cy="28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13321" name="TextBox 4"/>
          <p:cNvSpPr txBox="1">
            <a:spLocks noChangeArrowheads="1"/>
          </p:cNvSpPr>
          <p:nvPr/>
        </p:nvSpPr>
        <p:spPr bwMode="auto">
          <a:xfrm>
            <a:off x="1444625" y="628650"/>
            <a:ext cx="745717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BE">
                <a:latin typeface="+mn-lt"/>
              </a:rPr>
              <a:t>Amon</a:t>
            </a:r>
            <a:endParaRPr lang="nl-BE" altLang="nl-BE">
              <a:latin typeface="+mn-lt"/>
            </a:endParaRPr>
          </a:p>
        </p:txBody>
      </p:sp>
      <p:sp>
        <p:nvSpPr>
          <p:cNvPr id="13322" name="TextBox 10"/>
          <p:cNvSpPr txBox="1">
            <a:spLocks noChangeArrowheads="1"/>
          </p:cNvSpPr>
          <p:nvPr/>
        </p:nvSpPr>
        <p:spPr bwMode="auto">
          <a:xfrm>
            <a:off x="1071563" y="1700213"/>
            <a:ext cx="877613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BE">
                <a:latin typeface="+mn-lt"/>
              </a:rPr>
              <a:t>Cheops</a:t>
            </a:r>
            <a:endParaRPr lang="nl-BE" altLang="nl-BE">
              <a:latin typeface="+mn-lt"/>
            </a:endParaRPr>
          </a:p>
        </p:txBody>
      </p:sp>
      <p:sp>
        <p:nvSpPr>
          <p:cNvPr id="13323" name="TextBox 5"/>
          <p:cNvSpPr txBox="1">
            <a:spLocks noChangeArrowheads="1"/>
          </p:cNvSpPr>
          <p:nvPr/>
        </p:nvSpPr>
        <p:spPr bwMode="auto">
          <a:xfrm>
            <a:off x="2771775" y="620713"/>
            <a:ext cx="836319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BE">
                <a:latin typeface="+mn-lt"/>
              </a:rPr>
              <a:t>A’ dam</a:t>
            </a:r>
            <a:endParaRPr lang="nl-BE" altLang="nl-BE">
              <a:latin typeface="+mn-lt"/>
            </a:endParaRPr>
          </a:p>
        </p:txBody>
      </p:sp>
      <p:sp>
        <p:nvSpPr>
          <p:cNvPr id="13324" name="TextBox 6"/>
          <p:cNvSpPr txBox="1">
            <a:spLocks noChangeArrowheads="1"/>
          </p:cNvSpPr>
          <p:nvPr/>
        </p:nvSpPr>
        <p:spPr bwMode="auto">
          <a:xfrm>
            <a:off x="2771775" y="1700213"/>
            <a:ext cx="500458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BE">
                <a:latin typeface="+mn-lt"/>
              </a:rPr>
              <a:t>PM</a:t>
            </a:r>
            <a:endParaRPr lang="nl-BE" altLang="nl-BE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387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8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Glochitris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80198" y="601277"/>
            <a:ext cx="6858000" cy="565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6126" y="1685197"/>
            <a:ext cx="4753994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2800" dirty="0" err="1" smtClean="0">
                <a:solidFill>
                  <a:schemeClr val="bg1"/>
                </a:solidFill>
              </a:rPr>
              <a:t>Introduction</a:t>
            </a:r>
            <a:r>
              <a:rPr lang="nl-BE" sz="2800" dirty="0" smtClean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AutoNum type="arabicPeriod"/>
            </a:pPr>
            <a:endParaRPr lang="nl-BE" sz="2800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nl-NL" sz="2800" dirty="0" smtClean="0">
                <a:solidFill>
                  <a:schemeClr val="bg1"/>
                </a:solidFill>
              </a:rPr>
              <a:t>Connectivity </a:t>
            </a:r>
            <a:r>
              <a:rPr lang="nl-NL" sz="2800" dirty="0" err="1" smtClean="0">
                <a:solidFill>
                  <a:schemeClr val="bg1"/>
                </a:solidFill>
              </a:rPr>
              <a:t>and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distribution</a:t>
            </a:r>
            <a:endParaRPr lang="nl-NL" sz="2800" dirty="0" smtClean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800" dirty="0" smtClean="0">
                <a:solidFill>
                  <a:schemeClr val="bg1"/>
                </a:solidFill>
              </a:rPr>
              <a:t>Cosmopolitan species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800" dirty="0" err="1" smtClean="0">
                <a:solidFill>
                  <a:schemeClr val="bg1"/>
                </a:solidFill>
              </a:rPr>
              <a:t>Cryptic</a:t>
            </a:r>
            <a:r>
              <a:rPr lang="nl-NL" sz="2800" dirty="0" smtClean="0">
                <a:solidFill>
                  <a:schemeClr val="bg1"/>
                </a:solidFill>
              </a:rPr>
              <a:t> species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800" dirty="0" err="1" smtClean="0">
                <a:solidFill>
                  <a:schemeClr val="bg1"/>
                </a:solidFill>
              </a:rPr>
              <a:t>Population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genetics</a:t>
            </a:r>
            <a:endParaRPr lang="nl-NL" sz="2800" dirty="0" smtClean="0">
              <a:solidFill>
                <a:schemeClr val="bg1"/>
              </a:solidFill>
            </a:endParaRPr>
          </a:p>
          <a:p>
            <a:pPr lvl="1"/>
            <a:endParaRPr lang="nl-NL" sz="28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nl-NL" sz="2800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2657" y="-104503"/>
            <a:ext cx="6949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i="1" dirty="0" smtClean="0">
                <a:solidFill>
                  <a:schemeClr val="bg1"/>
                </a:solidFill>
              </a:rPr>
              <a:t>The </a:t>
            </a:r>
            <a:r>
              <a:rPr lang="nl-NL" sz="2000" i="1" dirty="0" err="1" smtClean="0">
                <a:solidFill>
                  <a:schemeClr val="bg1"/>
                </a:solidFill>
              </a:rPr>
              <a:t>connectivity</a:t>
            </a:r>
            <a:r>
              <a:rPr lang="nl-NL" sz="2000" i="1" dirty="0" smtClean="0">
                <a:solidFill>
                  <a:schemeClr val="bg1"/>
                </a:solidFill>
              </a:rPr>
              <a:t> </a:t>
            </a:r>
            <a:r>
              <a:rPr lang="nl-NL" sz="2000" i="1" dirty="0" err="1" smtClean="0">
                <a:solidFill>
                  <a:schemeClr val="bg1"/>
                </a:solidFill>
              </a:rPr>
              <a:t>and</a:t>
            </a:r>
            <a:r>
              <a:rPr lang="nl-NL" sz="2000" i="1" dirty="0" smtClean="0">
                <a:solidFill>
                  <a:schemeClr val="bg1"/>
                </a:solidFill>
              </a:rPr>
              <a:t> </a:t>
            </a:r>
            <a:r>
              <a:rPr lang="nl-NL" sz="2000" i="1" dirty="0" err="1" smtClean="0">
                <a:solidFill>
                  <a:schemeClr val="bg1"/>
                </a:solidFill>
              </a:rPr>
              <a:t>distribution</a:t>
            </a:r>
            <a:r>
              <a:rPr lang="nl-NL" sz="2000" i="1" dirty="0" smtClean="0">
                <a:solidFill>
                  <a:schemeClr val="bg1"/>
                </a:solidFill>
              </a:rPr>
              <a:t> of free-living marine </a:t>
            </a:r>
            <a:r>
              <a:rPr lang="nl-NL" sz="2000" i="1" dirty="0" err="1" smtClean="0">
                <a:solidFill>
                  <a:schemeClr val="bg1"/>
                </a:solidFill>
              </a:rPr>
              <a:t>nematodes</a:t>
            </a:r>
            <a:endParaRPr lang="nl-NL" sz="2000" i="1" dirty="0" smtClean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5520" y="4656318"/>
            <a:ext cx="56528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 smtClean="0">
                <a:solidFill>
                  <a:schemeClr val="bg1"/>
                </a:solidFill>
              </a:rPr>
              <a:t>3. </a:t>
            </a:r>
            <a:r>
              <a:rPr lang="nl-NL" sz="2800" dirty="0" err="1" smtClean="0">
                <a:solidFill>
                  <a:schemeClr val="bg1"/>
                </a:solidFill>
              </a:rPr>
              <a:t>Environmental</a:t>
            </a:r>
            <a:r>
              <a:rPr lang="nl-NL" sz="2800" dirty="0" smtClean="0">
                <a:solidFill>
                  <a:schemeClr val="bg1"/>
                </a:solidFill>
              </a:rPr>
              <a:t> context</a:t>
            </a:r>
            <a:endParaRPr lang="nl-BE" sz="2800" dirty="0" smtClean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Importance</a:t>
            </a:r>
            <a:r>
              <a:rPr lang="nl-NL" sz="2800" dirty="0" smtClean="0">
                <a:solidFill>
                  <a:schemeClr val="bg1"/>
                </a:solidFill>
              </a:rPr>
              <a:t> of </a:t>
            </a:r>
            <a:r>
              <a:rPr lang="nl-NL" sz="2800" dirty="0" err="1" smtClean="0">
                <a:solidFill>
                  <a:schemeClr val="bg1"/>
                </a:solidFill>
              </a:rPr>
              <a:t>cryptic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diversity</a:t>
            </a:r>
            <a:endParaRPr lang="nl-N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61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198060" y="-66674"/>
            <a:ext cx="86868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l-NL" sz="2000" dirty="0" smtClean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nl-NL" sz="2000" dirty="0" smtClean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nl-NL" sz="2000" dirty="0" err="1" smtClean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Phylogenetic</a:t>
            </a:r>
            <a:r>
              <a:rPr lang="nl-NL" sz="2000" dirty="0" smtClean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 analysis of </a:t>
            </a:r>
            <a:r>
              <a:rPr lang="nl-NL" sz="2000" i="1" dirty="0" smtClean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H. </a:t>
            </a:r>
            <a:r>
              <a:rPr lang="nl-NL" sz="2000" i="1" dirty="0" err="1" smtClean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disjuncta</a:t>
            </a:r>
            <a:r>
              <a:rPr lang="nl-NL" sz="2000" i="1" dirty="0" smtClean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nl-NL" sz="2000" dirty="0" smtClean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complex</a:t>
            </a:r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0" y="908050"/>
            <a:ext cx="9366250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7" name="TextBox 24"/>
          <p:cNvSpPr txBox="1">
            <a:spLocks noChangeArrowheads="1"/>
          </p:cNvSpPr>
          <p:nvPr/>
        </p:nvSpPr>
        <p:spPr bwMode="auto">
          <a:xfrm>
            <a:off x="539750" y="1268413"/>
            <a:ext cx="4592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BE" altLang="nl-BE">
                <a:latin typeface="+mn-lt"/>
              </a:rPr>
              <a:t>ITS</a:t>
            </a:r>
          </a:p>
        </p:txBody>
      </p:sp>
      <p:sp>
        <p:nvSpPr>
          <p:cNvPr id="120838" name="TextBox 25"/>
          <p:cNvSpPr txBox="1">
            <a:spLocks noChangeArrowheads="1"/>
          </p:cNvSpPr>
          <p:nvPr/>
        </p:nvSpPr>
        <p:spPr bwMode="auto">
          <a:xfrm>
            <a:off x="5003800" y="1268413"/>
            <a:ext cx="1029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BE" altLang="nl-BE">
                <a:latin typeface="+mn-lt"/>
              </a:rPr>
              <a:t>18SrDNA</a:t>
            </a:r>
          </a:p>
        </p:txBody>
      </p:sp>
      <p:sp>
        <p:nvSpPr>
          <p:cNvPr id="27" name="TextBox 16"/>
          <p:cNvSpPr txBox="1">
            <a:spLocks noChangeArrowheads="1"/>
          </p:cNvSpPr>
          <p:nvPr/>
        </p:nvSpPr>
        <p:spPr bwMode="auto">
          <a:xfrm>
            <a:off x="22225" y="5876924"/>
            <a:ext cx="9144000" cy="12001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BE" dirty="0">
                <a:cs typeface="Arial" charset="0"/>
              </a:rPr>
              <a:t>HD HMMV is </a:t>
            </a:r>
            <a:r>
              <a:rPr lang="nl-BE" dirty="0" err="1">
                <a:cs typeface="Arial" charset="0"/>
              </a:rPr>
              <a:t>one</a:t>
            </a:r>
            <a:r>
              <a:rPr lang="nl-BE" dirty="0">
                <a:cs typeface="Arial" charset="0"/>
              </a:rPr>
              <a:t> of </a:t>
            </a:r>
            <a:r>
              <a:rPr lang="nl-BE" dirty="0" err="1">
                <a:cs typeface="Arial" charset="0"/>
              </a:rPr>
              <a:t>several</a:t>
            </a:r>
            <a:r>
              <a:rPr lang="nl-BE" dirty="0">
                <a:cs typeface="Arial" charset="0"/>
              </a:rPr>
              <a:t> </a:t>
            </a:r>
            <a:r>
              <a:rPr lang="nl-BE" dirty="0" err="1">
                <a:cs typeface="Arial" charset="0"/>
              </a:rPr>
              <a:t>cryptic</a:t>
            </a:r>
            <a:r>
              <a:rPr lang="nl-BE" dirty="0">
                <a:cs typeface="Arial" charset="0"/>
              </a:rPr>
              <a:t> species </a:t>
            </a:r>
            <a:r>
              <a:rPr lang="nl-BE" dirty="0" err="1">
                <a:cs typeface="Arial" charset="0"/>
              </a:rPr>
              <a:t>from</a:t>
            </a:r>
            <a:r>
              <a:rPr lang="nl-BE" dirty="0">
                <a:cs typeface="Arial" charset="0"/>
              </a:rPr>
              <a:t> a species complex </a:t>
            </a:r>
            <a:r>
              <a:rPr lang="nl-BE" dirty="0" err="1">
                <a:cs typeface="Arial" charset="0"/>
              </a:rPr>
              <a:t>known</a:t>
            </a:r>
            <a:r>
              <a:rPr lang="nl-BE" dirty="0">
                <a:cs typeface="Arial" charset="0"/>
              </a:rPr>
              <a:t> to </a:t>
            </a:r>
            <a:r>
              <a:rPr lang="nl-BE" dirty="0" err="1">
                <a:cs typeface="Arial" charset="0"/>
              </a:rPr>
              <a:t>be</a:t>
            </a:r>
            <a:r>
              <a:rPr lang="nl-BE" dirty="0">
                <a:cs typeface="Arial" charset="0"/>
              </a:rPr>
              <a:t> </a:t>
            </a:r>
            <a:r>
              <a:rPr lang="nl-BE" dirty="0" err="1">
                <a:cs typeface="Arial" charset="0"/>
              </a:rPr>
              <a:t>associated</a:t>
            </a:r>
            <a:endParaRPr lang="nl-BE" dirty="0">
              <a:cs typeface="Arial" charset="0"/>
            </a:endParaRPr>
          </a:p>
          <a:p>
            <a:pPr eaLnBrk="1" hangingPunct="1">
              <a:defRPr/>
            </a:pPr>
            <a:r>
              <a:rPr lang="nl-BE" dirty="0" err="1">
                <a:cs typeface="Arial" charset="0"/>
              </a:rPr>
              <a:t>with</a:t>
            </a:r>
            <a:r>
              <a:rPr lang="nl-BE" dirty="0">
                <a:cs typeface="Arial" charset="0"/>
              </a:rPr>
              <a:t> </a:t>
            </a:r>
            <a:r>
              <a:rPr lang="nl-BE" dirty="0" err="1">
                <a:cs typeface="Arial" charset="0"/>
              </a:rPr>
              <a:t>degrading</a:t>
            </a:r>
            <a:r>
              <a:rPr lang="nl-BE" dirty="0">
                <a:cs typeface="Arial" charset="0"/>
              </a:rPr>
              <a:t> </a:t>
            </a:r>
            <a:r>
              <a:rPr lang="nl-BE" dirty="0" err="1">
                <a:cs typeface="Arial" charset="0"/>
              </a:rPr>
              <a:t>macroalgae</a:t>
            </a:r>
            <a:r>
              <a:rPr lang="nl-BE" dirty="0">
                <a:cs typeface="Arial" charset="0"/>
              </a:rPr>
              <a:t> </a:t>
            </a:r>
            <a:r>
              <a:rPr lang="nl-BE" dirty="0" err="1">
                <a:cs typeface="Arial" charset="0"/>
              </a:rPr>
              <a:t>on</a:t>
            </a:r>
            <a:r>
              <a:rPr lang="nl-BE" dirty="0">
                <a:cs typeface="Arial" charset="0"/>
              </a:rPr>
              <a:t> </a:t>
            </a:r>
            <a:r>
              <a:rPr lang="nl-BE" dirty="0" err="1">
                <a:cs typeface="Arial" charset="0"/>
              </a:rPr>
              <a:t>temperate</a:t>
            </a:r>
            <a:r>
              <a:rPr lang="nl-BE" dirty="0">
                <a:cs typeface="Arial" charset="0"/>
              </a:rPr>
              <a:t> mud flats (GD1-GD5) De </a:t>
            </a:r>
            <a:r>
              <a:rPr lang="nl-BE" dirty="0" err="1">
                <a:cs typeface="Arial" charset="0"/>
              </a:rPr>
              <a:t>Rycke</a:t>
            </a:r>
            <a:r>
              <a:rPr lang="nl-BE" dirty="0">
                <a:cs typeface="Arial" charset="0"/>
              </a:rPr>
              <a:t> et al 2007</a:t>
            </a:r>
          </a:p>
          <a:p>
            <a:pPr eaLnBrk="1" hangingPunct="1">
              <a:defRPr/>
            </a:pPr>
            <a:r>
              <a:rPr lang="nl-NL" dirty="0">
                <a:cs typeface="Arial" charset="0"/>
              </a:rPr>
              <a:t>HD-HMMV is a </a:t>
            </a:r>
            <a:r>
              <a:rPr lang="nl-NL" dirty="0" err="1">
                <a:cs typeface="Arial" charset="0"/>
              </a:rPr>
              <a:t>seperate</a:t>
            </a:r>
            <a:r>
              <a:rPr lang="nl-NL" dirty="0">
                <a:cs typeface="Arial" charset="0"/>
              </a:rPr>
              <a:t> </a:t>
            </a:r>
            <a:r>
              <a:rPr lang="nl-NL" dirty="0" err="1">
                <a:cs typeface="Arial" charset="0"/>
              </a:rPr>
              <a:t>group</a:t>
            </a:r>
            <a:r>
              <a:rPr lang="nl-NL" dirty="0">
                <a:cs typeface="Arial" charset="0"/>
              </a:rPr>
              <a:t> </a:t>
            </a:r>
            <a:r>
              <a:rPr lang="nl-NL" dirty="0" err="1">
                <a:cs typeface="Arial" charset="0"/>
              </a:rPr>
              <a:t>but</a:t>
            </a:r>
            <a:r>
              <a:rPr lang="nl-NL" dirty="0">
                <a:cs typeface="Arial" charset="0"/>
              </a:rPr>
              <a:t> more </a:t>
            </a:r>
            <a:r>
              <a:rPr lang="nl-NL" dirty="0" err="1">
                <a:cs typeface="Arial" charset="0"/>
              </a:rPr>
              <a:t>closely</a:t>
            </a:r>
            <a:r>
              <a:rPr lang="nl-NL" dirty="0">
                <a:cs typeface="Arial" charset="0"/>
              </a:rPr>
              <a:t> </a:t>
            </a:r>
            <a:r>
              <a:rPr lang="nl-NL" dirty="0" err="1">
                <a:cs typeface="Arial" charset="0"/>
              </a:rPr>
              <a:t>related</a:t>
            </a:r>
            <a:r>
              <a:rPr lang="nl-NL" dirty="0">
                <a:cs typeface="Arial" charset="0"/>
              </a:rPr>
              <a:t> to GD1/4 </a:t>
            </a:r>
            <a:r>
              <a:rPr lang="nl-NL" dirty="0" err="1">
                <a:cs typeface="Arial" charset="0"/>
              </a:rPr>
              <a:t>than</a:t>
            </a:r>
            <a:r>
              <a:rPr lang="nl-NL" dirty="0">
                <a:cs typeface="Arial" charset="0"/>
              </a:rPr>
              <a:t> </a:t>
            </a:r>
            <a:r>
              <a:rPr lang="nl-NL" dirty="0" err="1">
                <a:cs typeface="Arial" charset="0"/>
              </a:rPr>
              <a:t>other</a:t>
            </a:r>
            <a:r>
              <a:rPr lang="nl-NL" dirty="0">
                <a:cs typeface="Arial" charset="0"/>
              </a:rPr>
              <a:t> </a:t>
            </a:r>
            <a:r>
              <a:rPr lang="nl-NL" dirty="0" err="1">
                <a:cs typeface="Arial" charset="0"/>
              </a:rPr>
              <a:t>sympatric</a:t>
            </a:r>
            <a:r>
              <a:rPr lang="nl-NL" dirty="0">
                <a:cs typeface="Arial" charset="0"/>
              </a:rPr>
              <a:t> species</a:t>
            </a:r>
          </a:p>
          <a:p>
            <a:pPr eaLnBrk="1" hangingPunct="1">
              <a:defRPr/>
            </a:pPr>
            <a:endParaRPr lang="nl-BE" dirty="0">
              <a:cs typeface="Arial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47813" y="2636838"/>
            <a:ext cx="2952750" cy="143986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BE"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59563" y="2997200"/>
            <a:ext cx="1800225" cy="115252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BE"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550026" y="788737"/>
            <a:ext cx="22111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BE" altLang="nl-BE" sz="1400" dirty="0">
                <a:latin typeface="+mn-lt"/>
              </a:rPr>
              <a:t>Van Campenhout et al 2014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8060" y="0"/>
            <a:ext cx="462870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err="1" smtClean="0"/>
              <a:t>Importance</a:t>
            </a:r>
            <a:r>
              <a:rPr lang="nl-NL" sz="2800" dirty="0" smtClean="0"/>
              <a:t> of </a:t>
            </a:r>
            <a:r>
              <a:rPr lang="nl-NL" sz="2800" dirty="0" err="1"/>
              <a:t>cryptic</a:t>
            </a:r>
            <a:r>
              <a:rPr lang="nl-NL" sz="2800" dirty="0"/>
              <a:t> </a:t>
            </a:r>
            <a:r>
              <a:rPr lang="nl-NL" sz="2800" dirty="0" err="1" smtClean="0"/>
              <a:t>diversity</a:t>
            </a:r>
            <a:endParaRPr lang="nl-NL" sz="2800" dirty="0" smtClean="0"/>
          </a:p>
          <a:p>
            <a:pPr lvl="1"/>
            <a:endParaRPr lang="nl-NL" sz="2800" dirty="0"/>
          </a:p>
          <a:p>
            <a:pPr marL="342900" indent="-342900">
              <a:buAutoNum type="arabicPeriod"/>
            </a:pPr>
            <a:endParaRPr lang="nl-NL" sz="2800" dirty="0" smtClean="0"/>
          </a:p>
        </p:txBody>
      </p:sp>
      <p:sp>
        <p:nvSpPr>
          <p:cNvPr id="2" name="Left Arrow 1"/>
          <p:cNvSpPr/>
          <p:nvPr/>
        </p:nvSpPr>
        <p:spPr>
          <a:xfrm>
            <a:off x="4178300" y="2324100"/>
            <a:ext cx="322263" cy="1651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Left Arrow 11"/>
          <p:cNvSpPr/>
          <p:nvPr/>
        </p:nvSpPr>
        <p:spPr>
          <a:xfrm>
            <a:off x="4504500" y="4229099"/>
            <a:ext cx="322263" cy="1651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Left Arrow 12"/>
          <p:cNvSpPr/>
          <p:nvPr/>
        </p:nvSpPr>
        <p:spPr>
          <a:xfrm>
            <a:off x="4504500" y="5346255"/>
            <a:ext cx="322263" cy="1651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5598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613"/>
            <a:ext cx="8229600" cy="2160587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nl-NL" sz="2000" dirty="0" smtClean="0"/>
              <a:t>Life </a:t>
            </a:r>
            <a:r>
              <a:rPr lang="nl-NL" sz="2000" dirty="0" err="1" smtClean="0"/>
              <a:t>history</a:t>
            </a:r>
            <a:r>
              <a:rPr lang="nl-NL" sz="2000" dirty="0" smtClean="0"/>
              <a:t> response of GD1-3 at a </a:t>
            </a:r>
            <a:r>
              <a:rPr lang="nl-NL" sz="2000" b="1" dirty="0" err="1" smtClean="0"/>
              <a:t>salinity</a:t>
            </a:r>
            <a:r>
              <a:rPr lang="nl-NL" sz="2000" b="1" dirty="0" smtClean="0"/>
              <a:t> of 34, a </a:t>
            </a:r>
            <a:r>
              <a:rPr lang="nl-NL" sz="2000" b="1" dirty="0" err="1" smtClean="0"/>
              <a:t>temperature</a:t>
            </a:r>
            <a:r>
              <a:rPr lang="nl-NL" sz="2000" b="1" dirty="0" smtClean="0"/>
              <a:t> of 4°C and in the </a:t>
            </a:r>
            <a:r>
              <a:rPr lang="nl-NL" sz="2000" b="1" dirty="0" err="1" smtClean="0"/>
              <a:t>presence</a:t>
            </a:r>
            <a:r>
              <a:rPr lang="nl-NL" sz="2000" b="1" dirty="0" smtClean="0"/>
              <a:t> of 1mM sulphides (</a:t>
            </a:r>
            <a:r>
              <a:rPr lang="en-US" sz="2000" dirty="0" smtClean="0"/>
              <a:t>Na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S)</a:t>
            </a:r>
            <a:r>
              <a:rPr lang="nl-NL" sz="2000" dirty="0" smtClean="0"/>
              <a:t>.</a:t>
            </a:r>
          </a:p>
          <a:p>
            <a:pPr marL="0" indent="0">
              <a:buNone/>
              <a:defRPr/>
            </a:pPr>
            <a:endParaRPr lang="nl-BE" dirty="0"/>
          </a:p>
        </p:txBody>
      </p:sp>
      <p:sp>
        <p:nvSpPr>
          <p:cNvPr id="24" name="Left Brace 23"/>
          <p:cNvSpPr/>
          <p:nvPr/>
        </p:nvSpPr>
        <p:spPr>
          <a:xfrm rot="16200000">
            <a:off x="3708400" y="1403351"/>
            <a:ext cx="287337" cy="5903912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25" name="Left Brace 24"/>
          <p:cNvSpPr/>
          <p:nvPr/>
        </p:nvSpPr>
        <p:spPr>
          <a:xfrm rot="16200000">
            <a:off x="4048125" y="4203701"/>
            <a:ext cx="287337" cy="1763712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26" name="Left Brace 25"/>
          <p:cNvSpPr/>
          <p:nvPr/>
        </p:nvSpPr>
        <p:spPr>
          <a:xfrm rot="16200000">
            <a:off x="1928019" y="3898107"/>
            <a:ext cx="287337" cy="237490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27" name="Left Brace 26"/>
          <p:cNvSpPr/>
          <p:nvPr/>
        </p:nvSpPr>
        <p:spPr>
          <a:xfrm rot="16200000">
            <a:off x="5868194" y="4221957"/>
            <a:ext cx="287337" cy="172720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28" name="Left Brace 27"/>
          <p:cNvSpPr/>
          <p:nvPr/>
        </p:nvSpPr>
        <p:spPr>
          <a:xfrm rot="16200000">
            <a:off x="2772569" y="4066382"/>
            <a:ext cx="287337" cy="403225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30" name="TextBox 29"/>
          <p:cNvSpPr txBox="1"/>
          <p:nvPr/>
        </p:nvSpPr>
        <p:spPr>
          <a:xfrm>
            <a:off x="3203575" y="4427538"/>
            <a:ext cx="280828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dirty="0">
                <a:cs typeface="Arial" charset="0"/>
              </a:rPr>
              <a:t>Minimum </a:t>
            </a:r>
            <a:r>
              <a:rPr lang="nl-NL" dirty="0" err="1">
                <a:cs typeface="Arial" charset="0"/>
              </a:rPr>
              <a:t>generation</a:t>
            </a:r>
            <a:r>
              <a:rPr lang="nl-NL" dirty="0">
                <a:cs typeface="Arial" charset="0"/>
              </a:rPr>
              <a:t> time</a:t>
            </a:r>
            <a:endParaRPr lang="nl-BE" dirty="0">
              <a:cs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87450" y="5157788"/>
            <a:ext cx="2268538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1600" dirty="0" err="1">
                <a:cs typeface="Arial" charset="0"/>
              </a:rPr>
              <a:t>Egg</a:t>
            </a:r>
            <a:r>
              <a:rPr lang="nl-NL" sz="1600" dirty="0">
                <a:cs typeface="Arial" charset="0"/>
              </a:rPr>
              <a:t> </a:t>
            </a:r>
            <a:r>
              <a:rPr lang="nl-NL" sz="1600" dirty="0" err="1">
                <a:cs typeface="Arial" charset="0"/>
              </a:rPr>
              <a:t>deposition</a:t>
            </a:r>
            <a:r>
              <a:rPr lang="nl-NL" sz="1600" dirty="0">
                <a:cs typeface="Arial" charset="0"/>
              </a:rPr>
              <a:t> time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419475" y="5148263"/>
            <a:ext cx="198596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1600" dirty="0" err="1">
                <a:cs typeface="Arial" charset="0"/>
              </a:rPr>
              <a:t>Embryonic</a:t>
            </a:r>
            <a:r>
              <a:rPr lang="nl-NL" sz="1600" dirty="0">
                <a:cs typeface="Arial" charset="0"/>
              </a:rPr>
              <a:t> </a:t>
            </a:r>
            <a:r>
              <a:rPr lang="nl-NL" sz="1600" dirty="0" err="1">
                <a:cs typeface="Arial" charset="0"/>
              </a:rPr>
              <a:t>development</a:t>
            </a:r>
            <a:endParaRPr lang="nl-BE" sz="1600" dirty="0"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64125" y="5175250"/>
            <a:ext cx="246062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1600" dirty="0" err="1">
                <a:cs typeface="Arial" charset="0"/>
              </a:rPr>
              <a:t>Juvenile</a:t>
            </a:r>
            <a:r>
              <a:rPr lang="nl-NL" sz="1600" dirty="0">
                <a:cs typeface="Arial" charset="0"/>
              </a:rPr>
              <a:t> </a:t>
            </a:r>
            <a:r>
              <a:rPr lang="nl-NL" sz="1600" dirty="0" err="1">
                <a:cs typeface="Arial" charset="0"/>
              </a:rPr>
              <a:t>development</a:t>
            </a:r>
            <a:endParaRPr lang="nl-BE" sz="1600" dirty="0">
              <a:cs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908175" y="6227763"/>
            <a:ext cx="41878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dirty="0">
                <a:cs typeface="Arial" charset="0"/>
              </a:rPr>
              <a:t>Minimum adult life span</a:t>
            </a: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34925" y="1373188"/>
            <a:ext cx="9074150" cy="2659062"/>
            <a:chOff x="34925" y="1373188"/>
            <a:chExt cx="9074150" cy="2659062"/>
          </a:xfrm>
        </p:grpSpPr>
        <p:cxnSp>
          <p:nvCxnSpPr>
            <p:cNvPr id="6" name="Straight Connector 5"/>
            <p:cNvCxnSpPr/>
            <p:nvPr/>
          </p:nvCxnSpPr>
          <p:spPr>
            <a:xfrm flipH="1">
              <a:off x="900113" y="4021138"/>
              <a:ext cx="727233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34925" y="2565400"/>
              <a:ext cx="1657350" cy="584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l-NL" sz="1600" dirty="0">
                  <a:cs typeface="Arial" charset="0"/>
                </a:rPr>
                <a:t>Start (6 </a:t>
              </a:r>
              <a:r>
                <a:rPr lang="nl-NL" sz="1600" dirty="0" err="1">
                  <a:cs typeface="Arial" charset="0"/>
                </a:rPr>
                <a:t>females</a:t>
              </a:r>
              <a:r>
                <a:rPr lang="nl-NL" sz="1600" dirty="0">
                  <a:cs typeface="Arial" charset="0"/>
                </a:rPr>
                <a:t>, 4 </a:t>
              </a:r>
              <a:r>
                <a:rPr lang="nl-NL" sz="1600" dirty="0" err="1">
                  <a:cs typeface="Arial" charset="0"/>
                </a:rPr>
                <a:t>males</a:t>
              </a:r>
              <a:r>
                <a:rPr lang="nl-NL" sz="1600" dirty="0">
                  <a:cs typeface="Arial" charset="0"/>
                </a:rPr>
                <a:t>)</a:t>
              </a:r>
              <a:endParaRPr lang="nl-BE" sz="1600" dirty="0">
                <a:cs typeface="Arial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27313" y="3017838"/>
              <a:ext cx="1404937" cy="3397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l-NL" sz="1600" dirty="0">
                  <a:cs typeface="Arial" charset="0"/>
                </a:rPr>
                <a:t>First </a:t>
              </a:r>
              <a:r>
                <a:rPr lang="nl-NL" sz="1600" dirty="0" err="1">
                  <a:cs typeface="Arial" charset="0"/>
                </a:rPr>
                <a:t>egg</a:t>
              </a:r>
              <a:r>
                <a:rPr lang="nl-NL" sz="1600" dirty="0">
                  <a:cs typeface="Arial" charset="0"/>
                </a:rPr>
                <a:t>(s)</a:t>
              </a:r>
              <a:endParaRPr lang="nl-BE" sz="1600" dirty="0">
                <a:cs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551613" y="2659063"/>
              <a:ext cx="1476375" cy="3381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l-NL" sz="1600" dirty="0">
                  <a:cs typeface="Arial" charset="0"/>
                </a:rPr>
                <a:t>First adult(s)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84663" y="2033588"/>
              <a:ext cx="1223962" cy="83026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l-NL" sz="1600" dirty="0">
                  <a:cs typeface="Arial" charset="0"/>
                </a:rPr>
                <a:t>First dead </a:t>
              </a:r>
              <a:r>
                <a:rPr lang="nl-NL" sz="1600" dirty="0" err="1">
                  <a:cs typeface="Arial" charset="0"/>
                </a:rPr>
                <a:t>inoculated</a:t>
              </a:r>
              <a:r>
                <a:rPr lang="nl-NL" sz="1600" dirty="0">
                  <a:cs typeface="Arial" charset="0"/>
                </a:rPr>
                <a:t> nematode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00113" y="3141663"/>
              <a:ext cx="0" cy="8636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276600" y="3357563"/>
              <a:ext cx="0" cy="6477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04025" y="2997200"/>
              <a:ext cx="0" cy="10080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875463" y="3635375"/>
              <a:ext cx="1296987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l-NL" dirty="0">
                  <a:cs typeface="Arial" charset="0"/>
                </a:rPr>
                <a:t>17-18 </a:t>
              </a:r>
              <a:r>
                <a:rPr lang="nl-NL" dirty="0" err="1">
                  <a:cs typeface="Arial" charset="0"/>
                </a:rPr>
                <a:t>days</a:t>
              </a:r>
              <a:endParaRPr lang="nl-BE" dirty="0">
                <a:cs typeface="Arial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635375" y="3635375"/>
              <a:ext cx="1296988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l-NL" dirty="0">
                  <a:cs typeface="Arial" charset="0"/>
                </a:rPr>
                <a:t>7-10 </a:t>
              </a:r>
              <a:r>
                <a:rPr lang="nl-NL" dirty="0" err="1">
                  <a:cs typeface="Arial" charset="0"/>
                </a:rPr>
                <a:t>days</a:t>
              </a:r>
              <a:endParaRPr lang="nl-BE" dirty="0">
                <a:cs typeface="Arial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92725" y="3635375"/>
              <a:ext cx="1295400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l-NL" dirty="0">
                  <a:cs typeface="Arial" charset="0"/>
                </a:rPr>
                <a:t>12-17 </a:t>
              </a:r>
              <a:r>
                <a:rPr lang="nl-NL" dirty="0" err="1">
                  <a:cs typeface="Arial" charset="0"/>
                </a:rPr>
                <a:t>days</a:t>
              </a:r>
              <a:endParaRPr lang="nl-BE" dirty="0">
                <a:cs typeface="Arial" charset="0"/>
              </a:endParaRPr>
            </a:p>
          </p:txBody>
        </p:sp>
        <p:cxnSp>
          <p:nvCxnSpPr>
            <p:cNvPr id="29" name="Straight Connector 28"/>
            <p:cNvCxnSpPr>
              <a:stCxn id="13" idx="2"/>
            </p:cNvCxnSpPr>
            <p:nvPr/>
          </p:nvCxnSpPr>
          <p:spPr>
            <a:xfrm flipH="1">
              <a:off x="4892675" y="2863850"/>
              <a:ext cx="3175" cy="11414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8172450" y="2195513"/>
              <a:ext cx="0" cy="18367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019925" y="1373188"/>
              <a:ext cx="2089150" cy="8318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l-NL" sz="1600" dirty="0">
                  <a:cs typeface="Arial" charset="0"/>
                </a:rPr>
                <a:t>End of experiment: F1 </a:t>
              </a:r>
              <a:r>
                <a:rPr lang="nl-NL" sz="1600" dirty="0" err="1">
                  <a:cs typeface="Arial" charset="0"/>
                </a:rPr>
                <a:t>adults</a:t>
              </a:r>
              <a:r>
                <a:rPr lang="nl-NL" sz="1600" dirty="0">
                  <a:cs typeface="Arial" charset="0"/>
                </a:rPr>
                <a:t> are </a:t>
              </a:r>
              <a:r>
                <a:rPr lang="nl-NL" sz="1600" dirty="0" err="1">
                  <a:cs typeface="Arial" charset="0"/>
                </a:rPr>
                <a:t>sexually</a:t>
              </a:r>
              <a:r>
                <a:rPr lang="nl-NL" sz="1600" dirty="0">
                  <a:cs typeface="Arial" charset="0"/>
                </a:rPr>
                <a:t> </a:t>
              </a:r>
              <a:r>
                <a:rPr lang="nl-NL" sz="1600" dirty="0" err="1">
                  <a:cs typeface="Arial" charset="0"/>
                </a:rPr>
                <a:t>active</a:t>
              </a:r>
              <a:endParaRPr lang="nl-BE" sz="1600" dirty="0">
                <a:cs typeface="Arial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331913" y="3625850"/>
              <a:ext cx="1295400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l-NL" dirty="0">
                  <a:cs typeface="Arial" charset="0"/>
                </a:rPr>
                <a:t>17-18 </a:t>
              </a:r>
              <a:r>
                <a:rPr lang="nl-NL" dirty="0" err="1">
                  <a:cs typeface="Arial" charset="0"/>
                </a:rPr>
                <a:t>days</a:t>
              </a:r>
              <a:endParaRPr lang="nl-BE" dirty="0">
                <a:cs typeface="Arial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5076825" y="3481388"/>
              <a:ext cx="0" cy="5397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5003800" y="3141663"/>
              <a:ext cx="1547813" cy="3381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l-NL" sz="1600" dirty="0">
                  <a:cs typeface="Arial" charset="0"/>
                </a:rPr>
                <a:t>First </a:t>
              </a:r>
              <a:r>
                <a:rPr lang="nl-NL" sz="1600" dirty="0" err="1">
                  <a:cs typeface="Arial" charset="0"/>
                </a:rPr>
                <a:t>Juvenile</a:t>
              </a:r>
              <a:r>
                <a:rPr lang="nl-NL" sz="1600" dirty="0">
                  <a:cs typeface="Arial" charset="0"/>
                </a:rPr>
                <a:t>(s)</a:t>
              </a:r>
            </a:p>
          </p:txBody>
        </p:sp>
      </p:grpSp>
      <p:sp>
        <p:nvSpPr>
          <p:cNvPr id="31758" name="TextBox 36"/>
          <p:cNvSpPr txBox="1">
            <a:spLocks noChangeArrowheads="1"/>
          </p:cNvSpPr>
          <p:nvPr/>
        </p:nvSpPr>
        <p:spPr bwMode="auto">
          <a:xfrm>
            <a:off x="6011862" y="6342063"/>
            <a:ext cx="28729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BE" altLang="nl-BE" dirty="0" smtClean="0">
                <a:latin typeface="+mn-lt"/>
              </a:rPr>
              <a:t>Van </a:t>
            </a:r>
            <a:r>
              <a:rPr lang="nl-BE" altLang="nl-BE" dirty="0">
                <a:latin typeface="+mn-lt"/>
              </a:rPr>
              <a:t>C</a:t>
            </a:r>
            <a:r>
              <a:rPr lang="nl-BE" altLang="nl-BE" dirty="0" smtClean="0">
                <a:latin typeface="+mn-lt"/>
              </a:rPr>
              <a:t>ampenhout</a:t>
            </a:r>
            <a:r>
              <a:rPr lang="nl-BE" altLang="nl-BE" dirty="0">
                <a:latin typeface="+mn-lt"/>
              </a:rPr>
              <a:t>,  </a:t>
            </a:r>
            <a:r>
              <a:rPr lang="nl-BE" altLang="nl-BE" dirty="0" smtClean="0">
                <a:latin typeface="+mn-lt"/>
              </a:rPr>
              <a:t>et al 2015</a:t>
            </a:r>
            <a:endParaRPr lang="nl-BE" altLang="nl-BE" dirty="0">
              <a:latin typeface="+mn-lt"/>
            </a:endParaRPr>
          </a:p>
        </p:txBody>
      </p:sp>
      <p:sp>
        <p:nvSpPr>
          <p:cNvPr id="31760" name="Title 1"/>
          <p:cNvSpPr txBox="1">
            <a:spLocks/>
          </p:cNvSpPr>
          <p:nvPr/>
        </p:nvSpPr>
        <p:spPr bwMode="auto">
          <a:xfrm>
            <a:off x="0" y="-17145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BE" sz="2400" b="1" dirty="0">
                <a:latin typeface="+mn-lt"/>
              </a:rPr>
              <a:t>Life-</a:t>
            </a:r>
            <a:r>
              <a:rPr lang="nl-NL" altLang="nl-BE" sz="2400" b="1" dirty="0" err="1">
                <a:latin typeface="+mn-lt"/>
              </a:rPr>
              <a:t>history</a:t>
            </a:r>
            <a:r>
              <a:rPr lang="nl-NL" altLang="nl-BE" sz="2400" b="1" dirty="0">
                <a:latin typeface="+mn-lt"/>
              </a:rPr>
              <a:t> response of </a:t>
            </a:r>
            <a:r>
              <a:rPr lang="nl-NL" altLang="nl-BE" sz="2400" b="1" dirty="0" err="1" smtClean="0">
                <a:latin typeface="+mn-lt"/>
              </a:rPr>
              <a:t>coastal</a:t>
            </a:r>
            <a:r>
              <a:rPr lang="nl-NL" altLang="nl-BE" sz="2400" b="1" dirty="0" smtClean="0">
                <a:latin typeface="+mn-lt"/>
              </a:rPr>
              <a:t> GD1-3 species</a:t>
            </a:r>
          </a:p>
          <a:p>
            <a:pPr algn="ctr" eaLnBrk="1" hangingPunct="1"/>
            <a:r>
              <a:rPr lang="nl-NL" altLang="nl-BE" sz="2400" b="1" dirty="0" smtClean="0">
                <a:latin typeface="+mn-lt"/>
              </a:rPr>
              <a:t> </a:t>
            </a:r>
            <a:r>
              <a:rPr lang="nl-NL" altLang="nl-BE" sz="2400" b="1" dirty="0" err="1" smtClean="0">
                <a:latin typeface="+mn-lt"/>
              </a:rPr>
              <a:t>to</a:t>
            </a:r>
            <a:r>
              <a:rPr lang="nl-NL" altLang="nl-BE" sz="2400" b="1" dirty="0" smtClean="0">
                <a:latin typeface="+mn-lt"/>
              </a:rPr>
              <a:t> </a:t>
            </a:r>
            <a:r>
              <a:rPr lang="nl-NL" altLang="nl-BE" sz="2400" b="1" dirty="0" err="1">
                <a:latin typeface="+mn-lt"/>
              </a:rPr>
              <a:t>bathyal</a:t>
            </a:r>
            <a:r>
              <a:rPr lang="nl-NL" altLang="nl-BE" sz="2400" b="1" dirty="0">
                <a:latin typeface="+mn-lt"/>
              </a:rPr>
              <a:t> </a:t>
            </a:r>
            <a:r>
              <a:rPr lang="nl-NL" altLang="nl-BE" sz="2400" b="1" dirty="0" err="1">
                <a:latin typeface="+mn-lt"/>
              </a:rPr>
              <a:t>cold</a:t>
            </a:r>
            <a:r>
              <a:rPr lang="nl-NL" altLang="nl-BE" sz="2400" b="1" dirty="0">
                <a:latin typeface="+mn-lt"/>
              </a:rPr>
              <a:t> </a:t>
            </a:r>
            <a:r>
              <a:rPr lang="nl-NL" altLang="nl-BE" sz="2400" b="1" dirty="0" err="1">
                <a:latin typeface="+mn-lt"/>
              </a:rPr>
              <a:t>seep</a:t>
            </a:r>
            <a:r>
              <a:rPr lang="nl-NL" altLang="nl-BE" sz="2400" b="1" dirty="0">
                <a:latin typeface="+mn-lt"/>
              </a:rPr>
              <a:t> </a:t>
            </a:r>
            <a:r>
              <a:rPr lang="nl-NL" altLang="nl-BE" sz="2400" b="1" dirty="0" err="1">
                <a:latin typeface="+mn-lt"/>
              </a:rPr>
              <a:t>conditions</a:t>
            </a:r>
            <a:r>
              <a:rPr lang="nl-NL" altLang="nl-BE" sz="2400" b="1" dirty="0">
                <a:latin typeface="+mn-lt"/>
              </a:rPr>
              <a:t> </a:t>
            </a:r>
            <a:endParaRPr lang="nl-BE" altLang="nl-BE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183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426" y="295607"/>
            <a:ext cx="551837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/>
              <a:t>3. </a:t>
            </a:r>
            <a:r>
              <a:rPr lang="nl-NL" sz="2800" dirty="0" err="1" smtClean="0"/>
              <a:t>Environmental</a:t>
            </a:r>
            <a:r>
              <a:rPr lang="nl-NL" sz="2800" dirty="0" smtClean="0"/>
              <a:t> </a:t>
            </a:r>
            <a:r>
              <a:rPr lang="nl-NL" sz="2800" dirty="0"/>
              <a:t>context</a:t>
            </a:r>
            <a:endParaRPr lang="nl-BE" sz="2800" dirty="0"/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800" dirty="0"/>
              <a:t> </a:t>
            </a:r>
            <a:r>
              <a:rPr lang="nl-NL" sz="2800" dirty="0" err="1" smtClean="0"/>
              <a:t>Importance</a:t>
            </a:r>
            <a:r>
              <a:rPr lang="nl-NL" sz="2800" dirty="0" smtClean="0"/>
              <a:t> of </a:t>
            </a:r>
            <a:r>
              <a:rPr lang="nl-NL" sz="2800" dirty="0" err="1"/>
              <a:t>cryptic</a:t>
            </a:r>
            <a:r>
              <a:rPr lang="nl-NL" sz="2800" dirty="0"/>
              <a:t> </a:t>
            </a:r>
            <a:r>
              <a:rPr lang="nl-NL" sz="2800" dirty="0" err="1" smtClean="0"/>
              <a:t>diversity</a:t>
            </a:r>
            <a:endParaRPr lang="nl-NL" sz="2800" dirty="0" smtClean="0"/>
          </a:p>
          <a:p>
            <a:pPr lvl="1"/>
            <a:endParaRPr lang="nl-NL" sz="2800" dirty="0"/>
          </a:p>
          <a:p>
            <a:pPr marL="342900" indent="-342900">
              <a:buAutoNum type="arabicPeriod"/>
            </a:pPr>
            <a:endParaRPr lang="nl-NL" sz="2800" dirty="0" smtClean="0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0215552"/>
              </p:ext>
            </p:extLst>
          </p:nvPr>
        </p:nvGraphicFramePr>
        <p:xfrm>
          <a:off x="428625" y="2762250"/>
          <a:ext cx="6288088" cy="471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8" name="Graph" r:id="rId3" imgW="5943600" imgH="4470400" progId="STATISTICA.Graph">
                  <p:embed/>
                </p:oleObj>
              </mc:Choice>
              <mc:Fallback>
                <p:oleObj name="Graph" r:id="rId3" imgW="5943600" imgH="4470400" progId="STATISTICA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2762250"/>
                        <a:ext cx="6288088" cy="4716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8612496"/>
              </p:ext>
            </p:extLst>
          </p:nvPr>
        </p:nvGraphicFramePr>
        <p:xfrm>
          <a:off x="4932363" y="2755900"/>
          <a:ext cx="6288087" cy="471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9" name="Graph" r:id="rId5" imgW="5943600" imgH="4470400" progId="STATISTICA.Graph">
                  <p:embed/>
                </p:oleObj>
              </mc:Choice>
              <mc:Fallback>
                <p:oleObj name="Graph" r:id="rId5" imgW="5943600" imgH="4470400" progId="STATISTICA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2755900"/>
                        <a:ext cx="6288087" cy="471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235825" y="3086100"/>
            <a:ext cx="115252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1600" dirty="0">
                <a:cs typeface="Arial" charset="0"/>
              </a:rPr>
              <a:t>p = 0,0001 </a:t>
            </a:r>
            <a:endParaRPr lang="nl-BE" sz="1600" dirty="0"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43213" y="3086100"/>
            <a:ext cx="115252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1600" dirty="0">
                <a:cs typeface="Arial" charset="0"/>
              </a:rPr>
              <a:t>p = 0,006 </a:t>
            </a:r>
            <a:endParaRPr lang="nl-BE" sz="1600" dirty="0">
              <a:cs typeface="Arial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28624" y="1270001"/>
            <a:ext cx="8623777" cy="56880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nl-NL" sz="2000" dirty="0" smtClean="0"/>
              <a:t>Different </a:t>
            </a:r>
            <a:r>
              <a:rPr lang="nl-NL" sz="2000" dirty="0" err="1" smtClean="0"/>
              <a:t>tolerance</a:t>
            </a:r>
            <a:r>
              <a:rPr lang="nl-NL" sz="2000" dirty="0" smtClean="0"/>
              <a:t> of </a:t>
            </a:r>
            <a:r>
              <a:rPr lang="nl-NL" sz="2000" dirty="0" err="1" smtClean="0"/>
              <a:t>cryptic</a:t>
            </a:r>
            <a:r>
              <a:rPr lang="nl-NL" sz="2000" dirty="0" smtClean="0"/>
              <a:t> species of </a:t>
            </a:r>
            <a:r>
              <a:rPr lang="nl-NL" sz="2000" i="1" dirty="0" err="1" smtClean="0"/>
              <a:t>Halomonhystera</a:t>
            </a:r>
            <a:r>
              <a:rPr lang="nl-NL" sz="2000" i="1" dirty="0" smtClean="0"/>
              <a:t> </a:t>
            </a:r>
            <a:r>
              <a:rPr lang="nl-NL" sz="2000" i="1" dirty="0" err="1" smtClean="0"/>
              <a:t>disjuncta</a:t>
            </a:r>
            <a:r>
              <a:rPr lang="nl-NL" sz="2000" i="1" dirty="0" smtClean="0"/>
              <a:t> (GD1,2 </a:t>
            </a:r>
            <a:r>
              <a:rPr lang="nl-NL" sz="2000" i="1" dirty="0" err="1" smtClean="0"/>
              <a:t>and</a:t>
            </a:r>
            <a:r>
              <a:rPr lang="nl-NL" sz="2000" i="1" dirty="0" smtClean="0"/>
              <a:t> 3) </a:t>
            </a:r>
            <a:r>
              <a:rPr lang="nl-NL" sz="2000" dirty="0" err="1" smtClean="0"/>
              <a:t>to</a:t>
            </a:r>
            <a:r>
              <a:rPr lang="nl-NL" sz="2000" dirty="0" smtClean="0"/>
              <a:t> changes in environment (</a:t>
            </a:r>
            <a:r>
              <a:rPr lang="nl-NL" sz="2000" dirty="0" err="1" smtClean="0"/>
              <a:t>sulphides</a:t>
            </a:r>
            <a:r>
              <a:rPr lang="nl-NL" sz="2000" dirty="0" smtClean="0"/>
              <a:t>, </a:t>
            </a:r>
            <a:r>
              <a:rPr lang="nl-NL" sz="2000" dirty="0" err="1" smtClean="0"/>
              <a:t>temperature</a:t>
            </a:r>
            <a:r>
              <a:rPr lang="nl-NL" sz="2000" dirty="0" smtClean="0"/>
              <a:t> </a:t>
            </a:r>
            <a:r>
              <a:rPr lang="nl-NL" sz="2000" dirty="0" err="1" smtClean="0"/>
              <a:t>and</a:t>
            </a:r>
            <a:r>
              <a:rPr lang="nl-NL" sz="2000" dirty="0" smtClean="0"/>
              <a:t> pH).</a:t>
            </a:r>
          </a:p>
          <a:p>
            <a:pPr>
              <a:defRPr/>
            </a:pPr>
            <a:endParaRPr lang="nl-BE" dirty="0"/>
          </a:p>
        </p:txBody>
      </p:sp>
      <p:sp>
        <p:nvSpPr>
          <p:cNvPr id="11" name="TextBox 36"/>
          <p:cNvSpPr txBox="1">
            <a:spLocks noChangeArrowheads="1"/>
          </p:cNvSpPr>
          <p:nvPr/>
        </p:nvSpPr>
        <p:spPr bwMode="auto">
          <a:xfrm>
            <a:off x="6123650" y="6412209"/>
            <a:ext cx="29005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BE" altLang="nl-BE" dirty="0" smtClean="0">
                <a:latin typeface="+mn-lt"/>
              </a:rPr>
              <a:t>Van Campenhout</a:t>
            </a:r>
            <a:r>
              <a:rPr lang="nl-BE" altLang="nl-BE" dirty="0">
                <a:latin typeface="+mn-lt"/>
              </a:rPr>
              <a:t>,  </a:t>
            </a:r>
            <a:r>
              <a:rPr lang="nl-BE" altLang="nl-BE" dirty="0" smtClean="0">
                <a:latin typeface="+mn-lt"/>
              </a:rPr>
              <a:t>et al 2015</a:t>
            </a:r>
            <a:endParaRPr lang="nl-BE" altLang="nl-BE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62774" y="5448300"/>
            <a:ext cx="14718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dirty="0" smtClean="0"/>
              <a:t>GD1         GD2</a:t>
            </a:r>
            <a:endParaRPr lang="nl-BE" dirty="0"/>
          </a:p>
        </p:txBody>
      </p:sp>
      <p:sp>
        <p:nvSpPr>
          <p:cNvPr id="13" name="TextBox 12"/>
          <p:cNvSpPr txBox="1"/>
          <p:nvPr/>
        </p:nvSpPr>
        <p:spPr>
          <a:xfrm>
            <a:off x="6123650" y="5433497"/>
            <a:ext cx="14718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dirty="0" smtClean="0"/>
              <a:t>GD1         GD2</a:t>
            </a:r>
            <a:endParaRPr lang="nl-BE" dirty="0"/>
          </a:p>
        </p:txBody>
      </p:sp>
      <p:sp>
        <p:nvSpPr>
          <p:cNvPr id="14" name="TextBox 13"/>
          <p:cNvSpPr txBox="1"/>
          <p:nvPr/>
        </p:nvSpPr>
        <p:spPr>
          <a:xfrm>
            <a:off x="1795478" y="5748535"/>
            <a:ext cx="532357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2000" dirty="0"/>
              <a:t>GD3 </a:t>
            </a:r>
            <a:r>
              <a:rPr lang="nl-NL" sz="2000" b="1" dirty="0" err="1"/>
              <a:t>did</a:t>
            </a:r>
            <a:r>
              <a:rPr lang="nl-NL" sz="2000" b="1" dirty="0"/>
              <a:t> </a:t>
            </a:r>
            <a:r>
              <a:rPr lang="nl-NL" sz="2000" b="1" dirty="0" err="1"/>
              <a:t>not</a:t>
            </a:r>
            <a:r>
              <a:rPr lang="nl-NL" sz="2000" b="1" dirty="0"/>
              <a:t> </a:t>
            </a:r>
            <a:r>
              <a:rPr lang="nl-NL" sz="2000" b="1" dirty="0" err="1"/>
              <a:t>survive</a:t>
            </a:r>
            <a:r>
              <a:rPr lang="nl-NL" sz="2000" b="1" dirty="0"/>
              <a:t> </a:t>
            </a:r>
            <a:r>
              <a:rPr lang="nl-NL" sz="2000" dirty="0"/>
              <a:t>in </a:t>
            </a:r>
            <a:r>
              <a:rPr lang="nl-NL" sz="2000" dirty="0" err="1"/>
              <a:t>the</a:t>
            </a:r>
            <a:r>
              <a:rPr lang="nl-NL" sz="2000" dirty="0"/>
              <a:t> </a:t>
            </a:r>
            <a:r>
              <a:rPr lang="nl-NL" sz="2000" dirty="0" err="1"/>
              <a:t>presence</a:t>
            </a:r>
            <a:r>
              <a:rPr lang="nl-NL" sz="2000" dirty="0"/>
              <a:t> of </a:t>
            </a:r>
            <a:r>
              <a:rPr lang="nl-NL" sz="2000" dirty="0" err="1"/>
              <a:t>sulphides</a:t>
            </a:r>
            <a:r>
              <a:rPr lang="nl-NL" sz="2000" dirty="0"/>
              <a:t>.</a:t>
            </a:r>
          </a:p>
          <a:p>
            <a:endParaRPr lang="nl-BE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336939" y="2632189"/>
            <a:ext cx="66032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dirty="0"/>
              <a:t> </a:t>
            </a:r>
            <a:r>
              <a:rPr lang="nl-NL" dirty="0" smtClean="0"/>
              <a:t>        Offspring                                                      minimum adult life span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5789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426" y="295607"/>
            <a:ext cx="543661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/>
              <a:t>3. </a:t>
            </a:r>
            <a:r>
              <a:rPr lang="nl-NL" sz="2800" dirty="0" err="1" smtClean="0"/>
              <a:t>Environmental</a:t>
            </a:r>
            <a:r>
              <a:rPr lang="nl-NL" sz="2800" dirty="0" smtClean="0"/>
              <a:t> </a:t>
            </a:r>
            <a:r>
              <a:rPr lang="nl-NL" sz="2800" dirty="0"/>
              <a:t>context</a:t>
            </a:r>
            <a:endParaRPr lang="nl-BE" sz="2800" dirty="0"/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800" dirty="0" err="1" smtClean="0"/>
              <a:t>Importance</a:t>
            </a:r>
            <a:r>
              <a:rPr lang="nl-NL" sz="2800" dirty="0" smtClean="0"/>
              <a:t> of </a:t>
            </a:r>
            <a:r>
              <a:rPr lang="nl-NL" sz="2800" dirty="0" err="1"/>
              <a:t>cryptic</a:t>
            </a:r>
            <a:r>
              <a:rPr lang="nl-NL" sz="2800" dirty="0"/>
              <a:t> </a:t>
            </a:r>
            <a:r>
              <a:rPr lang="nl-NL" sz="2800" dirty="0" err="1" smtClean="0"/>
              <a:t>diversity</a:t>
            </a:r>
            <a:endParaRPr lang="nl-NL" sz="2800" dirty="0" smtClean="0"/>
          </a:p>
          <a:p>
            <a:pPr lvl="1"/>
            <a:endParaRPr lang="nl-NL" sz="2800" dirty="0"/>
          </a:p>
          <a:p>
            <a:pPr marL="342900" indent="-342900">
              <a:buAutoNum type="arabicPeriod"/>
            </a:pPr>
            <a:endParaRPr lang="nl-NL" sz="2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26" y="1649909"/>
            <a:ext cx="8459419" cy="50120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12800" y="6299200"/>
            <a:ext cx="1155700" cy="362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7534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426" y="295607"/>
            <a:ext cx="543661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/>
              <a:t>3. </a:t>
            </a:r>
            <a:r>
              <a:rPr lang="nl-NL" sz="2800" dirty="0" err="1" smtClean="0"/>
              <a:t>Environmental</a:t>
            </a:r>
            <a:r>
              <a:rPr lang="nl-NL" sz="2800" dirty="0" smtClean="0"/>
              <a:t> </a:t>
            </a:r>
            <a:r>
              <a:rPr lang="nl-NL" sz="2800" dirty="0"/>
              <a:t>context</a:t>
            </a:r>
            <a:endParaRPr lang="nl-BE" sz="2800" dirty="0"/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800" dirty="0" err="1" smtClean="0"/>
              <a:t>Importance</a:t>
            </a:r>
            <a:r>
              <a:rPr lang="nl-NL" sz="2800" dirty="0" smtClean="0"/>
              <a:t> of </a:t>
            </a:r>
            <a:r>
              <a:rPr lang="nl-NL" sz="2800" dirty="0" err="1"/>
              <a:t>cryptic</a:t>
            </a:r>
            <a:r>
              <a:rPr lang="nl-NL" sz="2800" dirty="0"/>
              <a:t> </a:t>
            </a:r>
            <a:r>
              <a:rPr lang="nl-NL" sz="2800" dirty="0" err="1" smtClean="0"/>
              <a:t>diversity</a:t>
            </a:r>
            <a:endParaRPr lang="nl-NL" sz="2800" dirty="0" smtClean="0"/>
          </a:p>
          <a:p>
            <a:pPr lvl="1"/>
            <a:endParaRPr lang="nl-NL" sz="2800" dirty="0"/>
          </a:p>
          <a:p>
            <a:pPr marL="342900" indent="-342900">
              <a:buAutoNum type="arabicPeriod"/>
            </a:pPr>
            <a:endParaRPr lang="nl-NL" sz="2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234" y="1768979"/>
            <a:ext cx="6680055" cy="50890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7923" y="1384258"/>
            <a:ext cx="8207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Different species </a:t>
            </a:r>
            <a:r>
              <a:rPr lang="nl-NL" dirty="0" err="1" smtClean="0"/>
              <a:t>interactions</a:t>
            </a:r>
            <a:r>
              <a:rPr lang="nl-NL" dirty="0" smtClean="0"/>
              <a:t> </a:t>
            </a:r>
            <a:r>
              <a:rPr lang="nl-NL" dirty="0" err="1" smtClean="0"/>
              <a:t>between</a:t>
            </a:r>
            <a:r>
              <a:rPr lang="nl-NL" dirty="0"/>
              <a:t> </a:t>
            </a:r>
            <a:r>
              <a:rPr lang="nl-NL" dirty="0" smtClean="0"/>
              <a:t>species in </a:t>
            </a:r>
            <a:r>
              <a:rPr lang="nl-NL" dirty="0" err="1" smtClean="0"/>
              <a:t>changing</a:t>
            </a:r>
            <a:r>
              <a:rPr lang="nl-NL" dirty="0" smtClean="0"/>
              <a:t> </a:t>
            </a:r>
            <a:r>
              <a:rPr lang="nl-NL" dirty="0" err="1" smtClean="0"/>
              <a:t>environmental</a:t>
            </a:r>
            <a:r>
              <a:rPr lang="nl-NL" dirty="0" smtClean="0"/>
              <a:t> </a:t>
            </a:r>
            <a:r>
              <a:rPr lang="nl-NL" dirty="0" err="1" smtClean="0"/>
              <a:t>conditions</a:t>
            </a:r>
            <a:endParaRPr lang="nl-BE" dirty="0"/>
          </a:p>
        </p:txBody>
      </p:sp>
      <p:sp>
        <p:nvSpPr>
          <p:cNvPr id="8" name="TextBox 7"/>
          <p:cNvSpPr txBox="1"/>
          <p:nvPr/>
        </p:nvSpPr>
        <p:spPr>
          <a:xfrm>
            <a:off x="6567713" y="1007232"/>
            <a:ext cx="231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De Meester et al, 2011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4281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8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Glochitris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80198" y="601277"/>
            <a:ext cx="6858000" cy="565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6126" y="1685197"/>
            <a:ext cx="637879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2800" dirty="0" err="1" smtClean="0">
                <a:solidFill>
                  <a:schemeClr val="bg1"/>
                </a:solidFill>
              </a:rPr>
              <a:t>Introduction</a:t>
            </a:r>
            <a:r>
              <a:rPr lang="nl-BE" sz="2800" dirty="0" smtClean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AutoNum type="arabicPeriod"/>
            </a:pPr>
            <a:endParaRPr lang="nl-BE" sz="2800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nl-NL" sz="2800" dirty="0" smtClean="0">
                <a:solidFill>
                  <a:schemeClr val="bg1"/>
                </a:solidFill>
              </a:rPr>
              <a:t>Connectivity </a:t>
            </a:r>
            <a:r>
              <a:rPr lang="nl-NL" sz="2800" dirty="0" err="1" smtClean="0">
                <a:solidFill>
                  <a:schemeClr val="bg1"/>
                </a:solidFill>
              </a:rPr>
              <a:t>and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distribution</a:t>
            </a:r>
            <a:endParaRPr lang="nl-NL" sz="2800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nl-NL" sz="2800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nl-NL" sz="2800" dirty="0" err="1" smtClean="0">
                <a:solidFill>
                  <a:schemeClr val="bg1"/>
                </a:solidFill>
              </a:rPr>
              <a:t>Environmental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>
                <a:solidFill>
                  <a:schemeClr val="bg1"/>
                </a:solidFill>
              </a:rPr>
              <a:t>context</a:t>
            </a:r>
            <a:endParaRPr lang="nl-BE" sz="2800" dirty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800" dirty="0" err="1" smtClean="0">
                <a:solidFill>
                  <a:schemeClr val="bg1"/>
                </a:solidFill>
              </a:rPr>
              <a:t>Importance</a:t>
            </a:r>
            <a:r>
              <a:rPr lang="nl-NL" sz="2800" dirty="0" smtClean="0">
                <a:solidFill>
                  <a:schemeClr val="bg1"/>
                </a:solidFill>
              </a:rPr>
              <a:t> of </a:t>
            </a:r>
            <a:r>
              <a:rPr lang="nl-NL" sz="2800" dirty="0" err="1">
                <a:solidFill>
                  <a:schemeClr val="bg1"/>
                </a:solidFill>
              </a:rPr>
              <a:t>cryptic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diversity</a:t>
            </a:r>
            <a:endParaRPr lang="nl-NL" sz="2800" dirty="0" smtClean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800" dirty="0" smtClean="0">
                <a:solidFill>
                  <a:schemeClr val="bg1"/>
                </a:solidFill>
              </a:rPr>
              <a:t>Connectivity </a:t>
            </a:r>
            <a:r>
              <a:rPr lang="nl-NL" sz="2800" dirty="0" err="1" smtClean="0">
                <a:solidFill>
                  <a:schemeClr val="bg1"/>
                </a:solidFill>
              </a:rPr>
              <a:t>between</a:t>
            </a:r>
            <a:r>
              <a:rPr lang="nl-NL" sz="2800" dirty="0" smtClean="0">
                <a:solidFill>
                  <a:schemeClr val="bg1"/>
                </a:solidFill>
              </a:rPr>
              <a:t> different </a:t>
            </a:r>
            <a:r>
              <a:rPr lang="nl-NL" sz="2800" dirty="0" err="1" smtClean="0">
                <a:solidFill>
                  <a:schemeClr val="bg1"/>
                </a:solidFill>
              </a:rPr>
              <a:t>areas</a:t>
            </a:r>
            <a:endParaRPr lang="nl-NL" sz="2800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nl-NL" sz="2800" dirty="0" smtClean="0">
              <a:solidFill>
                <a:schemeClr val="bg1"/>
              </a:solidFill>
            </a:endParaRPr>
          </a:p>
          <a:p>
            <a:pPr lvl="1"/>
            <a:endParaRPr lang="nl-NL" sz="28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nl-NL" sz="2800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2657" y="-104503"/>
            <a:ext cx="6949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i="1" dirty="0" smtClean="0">
                <a:solidFill>
                  <a:schemeClr val="bg1"/>
                </a:solidFill>
              </a:rPr>
              <a:t>The </a:t>
            </a:r>
            <a:r>
              <a:rPr lang="nl-NL" sz="2000" i="1" dirty="0" err="1" smtClean="0">
                <a:solidFill>
                  <a:schemeClr val="bg1"/>
                </a:solidFill>
              </a:rPr>
              <a:t>connectivity</a:t>
            </a:r>
            <a:r>
              <a:rPr lang="nl-NL" sz="2000" i="1" dirty="0" smtClean="0">
                <a:solidFill>
                  <a:schemeClr val="bg1"/>
                </a:solidFill>
              </a:rPr>
              <a:t> </a:t>
            </a:r>
            <a:r>
              <a:rPr lang="nl-NL" sz="2000" i="1" dirty="0" err="1" smtClean="0">
                <a:solidFill>
                  <a:schemeClr val="bg1"/>
                </a:solidFill>
              </a:rPr>
              <a:t>and</a:t>
            </a:r>
            <a:r>
              <a:rPr lang="nl-NL" sz="2000" i="1" dirty="0" smtClean="0">
                <a:solidFill>
                  <a:schemeClr val="bg1"/>
                </a:solidFill>
              </a:rPr>
              <a:t> </a:t>
            </a:r>
            <a:r>
              <a:rPr lang="nl-NL" sz="2000" i="1" dirty="0" err="1" smtClean="0">
                <a:solidFill>
                  <a:schemeClr val="bg1"/>
                </a:solidFill>
              </a:rPr>
              <a:t>distribution</a:t>
            </a:r>
            <a:r>
              <a:rPr lang="nl-NL" sz="2000" i="1" dirty="0" smtClean="0">
                <a:solidFill>
                  <a:schemeClr val="bg1"/>
                </a:solidFill>
              </a:rPr>
              <a:t> of free-living marine </a:t>
            </a:r>
            <a:r>
              <a:rPr lang="nl-NL" sz="2000" i="1" dirty="0" err="1" smtClean="0">
                <a:solidFill>
                  <a:schemeClr val="bg1"/>
                </a:solidFill>
              </a:rPr>
              <a:t>nematodes</a:t>
            </a:r>
            <a:endParaRPr lang="nl-NL" sz="2000" i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50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863" y="391975"/>
            <a:ext cx="6681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2800" dirty="0" err="1" smtClean="0"/>
              <a:t>Introduction</a:t>
            </a:r>
            <a:r>
              <a:rPr lang="nl-BE" sz="2800" dirty="0" smtClean="0"/>
              <a:t> :  </a:t>
            </a:r>
            <a:r>
              <a:rPr lang="nl-NL" sz="2800" dirty="0" err="1" smtClean="0"/>
              <a:t>Their</a:t>
            </a:r>
            <a:r>
              <a:rPr lang="nl-NL" sz="2800" dirty="0" smtClean="0"/>
              <a:t> </a:t>
            </a:r>
            <a:r>
              <a:rPr lang="nl-NL" sz="2800" dirty="0" err="1" smtClean="0"/>
              <a:t>biology</a:t>
            </a:r>
            <a:r>
              <a:rPr lang="nl-NL" sz="2800" dirty="0" smtClean="0"/>
              <a:t> – Life </a:t>
            </a:r>
            <a:r>
              <a:rPr lang="nl-NL" sz="2800" dirty="0" err="1" smtClean="0"/>
              <a:t>strategy</a:t>
            </a:r>
            <a:endParaRPr lang="nl-NL" sz="28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136" y="1607055"/>
            <a:ext cx="5805100" cy="46400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5741125" y="6247073"/>
            <a:ext cx="4082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Singh</a:t>
            </a:r>
            <a:r>
              <a:rPr lang="nl-NL" dirty="0" smtClean="0"/>
              <a:t> et al, 2009   </a:t>
            </a:r>
            <a:endParaRPr lang="nl-B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36" y="1091651"/>
            <a:ext cx="5805100" cy="529534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3918857" y="4807132"/>
            <a:ext cx="82296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64577" y="4542304"/>
            <a:ext cx="649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i="1" dirty="0" smtClean="0"/>
              <a:t>40 µm</a:t>
            </a:r>
            <a:endParaRPr lang="nl-BE" sz="1400" i="1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009646" y="3199543"/>
            <a:ext cx="1757982" cy="3320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092364" y="2941064"/>
            <a:ext cx="737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i="1" dirty="0" smtClean="0"/>
              <a:t>150 µm</a:t>
            </a:r>
            <a:endParaRPr lang="nl-BE" sz="1400" i="1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461215" y="3248841"/>
            <a:ext cx="2385105" cy="237544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8982434">
            <a:off x="2226675" y="5046637"/>
            <a:ext cx="737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i="1" dirty="0" smtClean="0"/>
              <a:t>800 µm</a:t>
            </a:r>
            <a:endParaRPr lang="nl-BE" sz="1400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1919458" y="2683666"/>
            <a:ext cx="1567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i="1" dirty="0" err="1" smtClean="0"/>
              <a:t>Hatched</a:t>
            </a:r>
            <a:r>
              <a:rPr lang="nl-NL" sz="1600" i="1" dirty="0" smtClean="0"/>
              <a:t> </a:t>
            </a:r>
            <a:r>
              <a:rPr lang="nl-NL" sz="1600" i="1" dirty="0" err="1" smtClean="0"/>
              <a:t>juvenile</a:t>
            </a:r>
            <a:endParaRPr lang="nl-BE" sz="1600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2968697" y="4153978"/>
            <a:ext cx="630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i="1" dirty="0" smtClean="0"/>
              <a:t>Adult</a:t>
            </a:r>
            <a:endParaRPr lang="nl-BE" sz="1600" i="1" dirty="0"/>
          </a:p>
        </p:txBody>
      </p:sp>
    </p:spTree>
    <p:extLst>
      <p:ext uri="{BB962C8B-B14F-4D97-AF65-F5344CB8AC3E}">
        <p14:creationId xmlns:p14="http://schemas.microsoft.com/office/powerpoint/2010/main" val="370360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Box 2"/>
          <p:cNvSpPr txBox="1">
            <a:spLocks noChangeArrowheads="1"/>
          </p:cNvSpPr>
          <p:nvPr/>
        </p:nvSpPr>
        <p:spPr bwMode="auto">
          <a:xfrm>
            <a:off x="7639050" y="5876925"/>
            <a:ext cx="1428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BE" altLang="nl-BE" sz="1800">
                <a:latin typeface="Arial" panose="020B0604020202020204" pitchFamily="34" charset="0"/>
              </a:rPr>
              <a:t>www.isa.org</a:t>
            </a:r>
          </a:p>
        </p:txBody>
      </p:sp>
      <p:pic>
        <p:nvPicPr>
          <p:cNvPr id="136195" name="Picture 2" descr="http://www.isa.org.jm/files/images/maps/CCZ-Sep2012-Offici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C0E4B01-D70C-4336-97F0-AE4FE84F04A6}" type="slidenum">
              <a:rPr lang="nl-NL" altLang="nl-BE" sz="1200" smtClean="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nl-NL" altLang="nl-BE" sz="1200" smtClean="0">
              <a:solidFill>
                <a:schemeClr val="tx2"/>
              </a:solidFill>
            </a:endParaRPr>
          </a:p>
        </p:txBody>
      </p:sp>
      <p:pic>
        <p:nvPicPr>
          <p:cNvPr id="5" name="Picture 10" descr="http://comlmaps.org/gallery/images/NodinautPsychropot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692696"/>
            <a:ext cx="6227567" cy="41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cfs4.tistory.com/upload_control/download.blog?fhandle=YmxvZzkzMTUzQGZzNC50aXN0b3J5LmNvbTovYXR0YWNoLzAvNTAuZ2l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102" y="692696"/>
            <a:ext cx="2857678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291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Box 2"/>
          <p:cNvSpPr txBox="1">
            <a:spLocks noChangeArrowheads="1"/>
          </p:cNvSpPr>
          <p:nvPr/>
        </p:nvSpPr>
        <p:spPr bwMode="auto">
          <a:xfrm>
            <a:off x="7639050" y="5876925"/>
            <a:ext cx="1428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BE" altLang="nl-BE" sz="1800">
                <a:latin typeface="Arial" panose="020B0604020202020204" pitchFamily="34" charset="0"/>
              </a:rPr>
              <a:t>www.isa.org</a:t>
            </a:r>
          </a:p>
        </p:txBody>
      </p:sp>
      <p:pic>
        <p:nvPicPr>
          <p:cNvPr id="136195" name="Picture 2" descr="http://www.isa.org.jm/files/images/maps/CCZ-Sep2012-Offici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C0E4B01-D70C-4336-97F0-AE4FE84F04A6}" type="slidenum">
              <a:rPr lang="nl-NL" altLang="nl-BE" sz="1200" smtClean="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lang="nl-NL" altLang="nl-BE" sz="1200" smtClean="0">
              <a:solidFill>
                <a:schemeClr val="tx2"/>
              </a:solidFill>
            </a:endParaRPr>
          </a:p>
        </p:txBody>
      </p:sp>
      <p:pic>
        <p:nvPicPr>
          <p:cNvPr id="5" name="Picture 10" descr="http://comlmaps.org/gallery/images/NodinautPsychropot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692696"/>
            <a:ext cx="6227567" cy="41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cfs4.tistory.com/upload_control/download.blog?fhandle=YmxvZzkzMTUzQGZzNC50aXN0b3J5LmNvbTovYXR0YWNoLzAvNTAuZ2l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102" y="692696"/>
            <a:ext cx="2857678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063319"/>
            <a:ext cx="9144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Environmental Management Plan for the Clarion </a:t>
            </a:r>
            <a:r>
              <a:rPr lang="en-US" sz="2000" b="1" dirty="0" err="1"/>
              <a:t>Clipperton</a:t>
            </a:r>
            <a:r>
              <a:rPr lang="en-US" sz="2000" b="1" dirty="0"/>
              <a:t> Zone </a:t>
            </a:r>
            <a:endParaRPr lang="en-US" sz="2000" dirty="0"/>
          </a:p>
          <a:p>
            <a:r>
              <a:rPr lang="en-US" sz="2000" dirty="0"/>
              <a:t>9 </a:t>
            </a:r>
            <a:r>
              <a:rPr lang="en-US" sz="2000" b="1" u="sng" dirty="0"/>
              <a:t>areas of particular environmental interest (APEI)</a:t>
            </a:r>
            <a:r>
              <a:rPr lang="en-US" sz="2000" dirty="0"/>
              <a:t>, on a provisional basis, to protect the biodiversity and ecosystem structure and functioning of the zone</a:t>
            </a:r>
          </a:p>
          <a:p>
            <a:endParaRPr lang="en-US" dirty="0"/>
          </a:p>
          <a:p>
            <a:r>
              <a:rPr lang="en-US" dirty="0"/>
              <a:t>APEI = “large areas with </a:t>
            </a:r>
            <a:r>
              <a:rPr lang="en-US" b="1" dirty="0"/>
              <a:t>self-sustaining populations and a broad range of habitat </a:t>
            </a:r>
            <a:r>
              <a:rPr lang="en-US" b="1" dirty="0" smtClean="0"/>
              <a:t>variability”</a:t>
            </a:r>
          </a:p>
          <a:p>
            <a:endParaRPr lang="en-US" sz="1600" b="1" dirty="0"/>
          </a:p>
          <a:p>
            <a:endParaRPr lang="en-US" sz="1600" b="1" dirty="0" smtClean="0"/>
          </a:p>
          <a:p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076754" y="953258"/>
            <a:ext cx="5209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 smtClean="0">
                <a:solidFill>
                  <a:schemeClr val="bg1"/>
                </a:solidFill>
              </a:rPr>
              <a:t>Are </a:t>
            </a:r>
            <a:r>
              <a:rPr lang="nl-NL" sz="2400" b="1" dirty="0" err="1" smtClean="0">
                <a:solidFill>
                  <a:schemeClr val="bg1"/>
                </a:solidFill>
              </a:rPr>
              <a:t>APEIs</a:t>
            </a:r>
            <a:r>
              <a:rPr lang="nl-NL" sz="2400" b="1" dirty="0" smtClean="0">
                <a:solidFill>
                  <a:schemeClr val="bg1"/>
                </a:solidFill>
              </a:rPr>
              <a:t> </a:t>
            </a:r>
            <a:r>
              <a:rPr lang="nl-NL" sz="2400" b="1" dirty="0" err="1" smtClean="0">
                <a:solidFill>
                  <a:schemeClr val="bg1"/>
                </a:solidFill>
              </a:rPr>
              <a:t>effective</a:t>
            </a:r>
            <a:r>
              <a:rPr lang="nl-NL" sz="2400" b="1" dirty="0" smtClean="0">
                <a:solidFill>
                  <a:schemeClr val="bg1"/>
                </a:solidFill>
              </a:rPr>
              <a:t> </a:t>
            </a:r>
            <a:r>
              <a:rPr lang="nl-NL" sz="2400" b="1" dirty="0" err="1" smtClean="0">
                <a:solidFill>
                  <a:schemeClr val="bg1"/>
                </a:solidFill>
              </a:rPr>
              <a:t>and</a:t>
            </a:r>
            <a:r>
              <a:rPr lang="nl-NL" sz="2400" b="1" dirty="0" smtClean="0">
                <a:solidFill>
                  <a:schemeClr val="bg1"/>
                </a:solidFill>
              </a:rPr>
              <a:t> </a:t>
            </a:r>
            <a:r>
              <a:rPr lang="nl-NL" sz="2400" b="1" dirty="0" err="1" smtClean="0">
                <a:solidFill>
                  <a:schemeClr val="bg1"/>
                </a:solidFill>
              </a:rPr>
              <a:t>representative</a:t>
            </a:r>
            <a:r>
              <a:rPr lang="nl-NL" sz="2400" b="1" dirty="0" smtClean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9520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863600"/>
            <a:ext cx="2743200" cy="28321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Rectangle 3"/>
          <p:cNvSpPr/>
          <p:nvPr/>
        </p:nvSpPr>
        <p:spPr>
          <a:xfrm>
            <a:off x="393700" y="1104900"/>
            <a:ext cx="239182" cy="2413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Heart 4"/>
          <p:cNvSpPr/>
          <p:nvPr/>
        </p:nvSpPr>
        <p:spPr>
          <a:xfrm>
            <a:off x="2201332" y="1104900"/>
            <a:ext cx="317500" cy="2794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Isosceles Triangle 5"/>
          <p:cNvSpPr/>
          <p:nvPr/>
        </p:nvSpPr>
        <p:spPr>
          <a:xfrm>
            <a:off x="1291166" y="1104900"/>
            <a:ext cx="304798" cy="279400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6-Point Star 8"/>
          <p:cNvSpPr/>
          <p:nvPr/>
        </p:nvSpPr>
        <p:spPr>
          <a:xfrm>
            <a:off x="797983" y="1104900"/>
            <a:ext cx="292100" cy="317500"/>
          </a:xfrm>
          <a:prstGeom prst="star6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Oval 9"/>
          <p:cNvSpPr/>
          <p:nvPr/>
        </p:nvSpPr>
        <p:spPr>
          <a:xfrm>
            <a:off x="1797048" y="1104900"/>
            <a:ext cx="239183" cy="241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Rectangle 10"/>
          <p:cNvSpPr/>
          <p:nvPr/>
        </p:nvSpPr>
        <p:spPr>
          <a:xfrm>
            <a:off x="1447800" y="1638300"/>
            <a:ext cx="239182" cy="2413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Isosceles Triangle 12"/>
          <p:cNvSpPr/>
          <p:nvPr/>
        </p:nvSpPr>
        <p:spPr>
          <a:xfrm>
            <a:off x="2345266" y="1638300"/>
            <a:ext cx="304798" cy="279400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Hexagon 13"/>
          <p:cNvSpPr/>
          <p:nvPr/>
        </p:nvSpPr>
        <p:spPr>
          <a:xfrm>
            <a:off x="370415" y="1638300"/>
            <a:ext cx="279400" cy="241300"/>
          </a:xfrm>
          <a:prstGeom prst="hexagon">
            <a:avLst/>
          </a:prstGeom>
          <a:solidFill>
            <a:schemeClr val="bg2">
              <a:lumMod val="1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Pie 14"/>
          <p:cNvSpPr/>
          <p:nvPr/>
        </p:nvSpPr>
        <p:spPr>
          <a:xfrm>
            <a:off x="850900" y="1638300"/>
            <a:ext cx="304800" cy="279400"/>
          </a:xfrm>
          <a:prstGeom prst="pi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6" name="6-Point Star 15"/>
          <p:cNvSpPr/>
          <p:nvPr/>
        </p:nvSpPr>
        <p:spPr>
          <a:xfrm>
            <a:off x="1852083" y="1638300"/>
            <a:ext cx="292100" cy="317500"/>
          </a:xfrm>
          <a:prstGeom prst="star6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Heart 17"/>
          <p:cNvSpPr/>
          <p:nvPr/>
        </p:nvSpPr>
        <p:spPr>
          <a:xfrm>
            <a:off x="817032" y="2197100"/>
            <a:ext cx="317500" cy="2794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Hexagon 18"/>
          <p:cNvSpPr/>
          <p:nvPr/>
        </p:nvSpPr>
        <p:spPr>
          <a:xfrm>
            <a:off x="1335615" y="2197100"/>
            <a:ext cx="279400" cy="241300"/>
          </a:xfrm>
          <a:prstGeom prst="hexagon">
            <a:avLst/>
          </a:prstGeom>
          <a:solidFill>
            <a:schemeClr val="bg2">
              <a:lumMod val="1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Pie 19"/>
          <p:cNvSpPr/>
          <p:nvPr/>
        </p:nvSpPr>
        <p:spPr>
          <a:xfrm>
            <a:off x="1816100" y="2197100"/>
            <a:ext cx="304800" cy="279400"/>
          </a:xfrm>
          <a:prstGeom prst="pi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12748" y="2197100"/>
            <a:ext cx="239183" cy="241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Rectangle 21"/>
          <p:cNvSpPr/>
          <p:nvPr/>
        </p:nvSpPr>
        <p:spPr>
          <a:xfrm>
            <a:off x="2336800" y="2197100"/>
            <a:ext cx="239182" cy="2413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Heart 24"/>
          <p:cNvSpPr/>
          <p:nvPr/>
        </p:nvSpPr>
        <p:spPr>
          <a:xfrm>
            <a:off x="2366432" y="2679700"/>
            <a:ext cx="317500" cy="2794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6" name="Isosceles Triangle 25"/>
          <p:cNvSpPr/>
          <p:nvPr/>
        </p:nvSpPr>
        <p:spPr>
          <a:xfrm>
            <a:off x="402166" y="2679700"/>
            <a:ext cx="304798" cy="279400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7" name="Oval 26"/>
          <p:cNvSpPr/>
          <p:nvPr/>
        </p:nvSpPr>
        <p:spPr>
          <a:xfrm>
            <a:off x="1962148" y="2679700"/>
            <a:ext cx="239183" cy="241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8" name="Rectangle 27"/>
          <p:cNvSpPr/>
          <p:nvPr/>
        </p:nvSpPr>
        <p:spPr>
          <a:xfrm>
            <a:off x="927100" y="2692400"/>
            <a:ext cx="239182" cy="2413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9" name="6-Point Star 28"/>
          <p:cNvSpPr/>
          <p:nvPr/>
        </p:nvSpPr>
        <p:spPr>
          <a:xfrm>
            <a:off x="1331383" y="2692400"/>
            <a:ext cx="292100" cy="317500"/>
          </a:xfrm>
          <a:prstGeom prst="star6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" name="Isosceles Triangle 31"/>
          <p:cNvSpPr/>
          <p:nvPr/>
        </p:nvSpPr>
        <p:spPr>
          <a:xfrm>
            <a:off x="935566" y="3200400"/>
            <a:ext cx="304798" cy="279400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3" name="6-Point Star 32"/>
          <p:cNvSpPr/>
          <p:nvPr/>
        </p:nvSpPr>
        <p:spPr>
          <a:xfrm>
            <a:off x="442383" y="3200400"/>
            <a:ext cx="292100" cy="317500"/>
          </a:xfrm>
          <a:prstGeom prst="star6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4" name="Oval 33"/>
          <p:cNvSpPr/>
          <p:nvPr/>
        </p:nvSpPr>
        <p:spPr>
          <a:xfrm>
            <a:off x="1441448" y="3200400"/>
            <a:ext cx="239183" cy="241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5" name="Hexagon 34"/>
          <p:cNvSpPr/>
          <p:nvPr/>
        </p:nvSpPr>
        <p:spPr>
          <a:xfrm>
            <a:off x="1945215" y="3187700"/>
            <a:ext cx="279400" cy="241300"/>
          </a:xfrm>
          <a:prstGeom prst="hexagon">
            <a:avLst/>
          </a:prstGeom>
          <a:solidFill>
            <a:schemeClr val="bg2">
              <a:lumMod val="1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6" name="Pie 35"/>
          <p:cNvSpPr/>
          <p:nvPr/>
        </p:nvSpPr>
        <p:spPr>
          <a:xfrm>
            <a:off x="2425700" y="3187700"/>
            <a:ext cx="304800" cy="279400"/>
          </a:xfrm>
          <a:prstGeom prst="pi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3164415" y="863600"/>
            <a:ext cx="2743200" cy="28321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0" name="Rectangle 129"/>
          <p:cNvSpPr/>
          <p:nvPr/>
        </p:nvSpPr>
        <p:spPr>
          <a:xfrm>
            <a:off x="3405715" y="1104900"/>
            <a:ext cx="239182" cy="241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1" name="Heart 130"/>
          <p:cNvSpPr/>
          <p:nvPr/>
        </p:nvSpPr>
        <p:spPr>
          <a:xfrm>
            <a:off x="5213347" y="1104900"/>
            <a:ext cx="317500" cy="279400"/>
          </a:xfrm>
          <a:prstGeom prst="heart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2" name="Isosceles Triangle 131"/>
          <p:cNvSpPr/>
          <p:nvPr/>
        </p:nvSpPr>
        <p:spPr>
          <a:xfrm>
            <a:off x="4303181" y="1104900"/>
            <a:ext cx="304798" cy="279400"/>
          </a:xfrm>
          <a:prstGeom prst="triangle">
            <a:avLst/>
          </a:prstGeom>
          <a:solidFill>
            <a:srgbClr val="00FFFF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3" name="6-Point Star 132"/>
          <p:cNvSpPr/>
          <p:nvPr/>
        </p:nvSpPr>
        <p:spPr>
          <a:xfrm>
            <a:off x="3809998" y="1104900"/>
            <a:ext cx="292100" cy="317500"/>
          </a:xfrm>
          <a:prstGeom prst="star6">
            <a:avLst/>
          </a:prstGeom>
          <a:solidFill>
            <a:srgbClr val="FF00FF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4" name="Oval 133"/>
          <p:cNvSpPr/>
          <p:nvPr/>
        </p:nvSpPr>
        <p:spPr>
          <a:xfrm>
            <a:off x="4809063" y="1104900"/>
            <a:ext cx="239183" cy="241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5" name="Rectangle 134"/>
          <p:cNvSpPr/>
          <p:nvPr/>
        </p:nvSpPr>
        <p:spPr>
          <a:xfrm>
            <a:off x="4459815" y="1638300"/>
            <a:ext cx="239182" cy="241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6" name="Isosceles Triangle 135"/>
          <p:cNvSpPr/>
          <p:nvPr/>
        </p:nvSpPr>
        <p:spPr>
          <a:xfrm>
            <a:off x="5357281" y="1638300"/>
            <a:ext cx="304798" cy="279400"/>
          </a:xfrm>
          <a:prstGeom prst="triangle">
            <a:avLst/>
          </a:prstGeom>
          <a:solidFill>
            <a:srgbClr val="00FFFF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7" name="Hexagon 136"/>
          <p:cNvSpPr/>
          <p:nvPr/>
        </p:nvSpPr>
        <p:spPr>
          <a:xfrm>
            <a:off x="3382430" y="1638300"/>
            <a:ext cx="279400" cy="241300"/>
          </a:xfrm>
          <a:prstGeom prst="hexagon">
            <a:avLst/>
          </a:prstGeom>
          <a:solidFill>
            <a:schemeClr val="bg2">
              <a:lumMod val="1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8" name="Pie 137"/>
          <p:cNvSpPr/>
          <p:nvPr/>
        </p:nvSpPr>
        <p:spPr>
          <a:xfrm>
            <a:off x="3862915" y="1638300"/>
            <a:ext cx="304800" cy="279400"/>
          </a:xfrm>
          <a:prstGeom prst="pie">
            <a:avLst/>
          </a:prstGeom>
          <a:solidFill>
            <a:srgbClr val="99CC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39" name="6-Point Star 138"/>
          <p:cNvSpPr/>
          <p:nvPr/>
        </p:nvSpPr>
        <p:spPr>
          <a:xfrm>
            <a:off x="4864098" y="1638300"/>
            <a:ext cx="292100" cy="317500"/>
          </a:xfrm>
          <a:prstGeom prst="star6">
            <a:avLst/>
          </a:prstGeom>
          <a:solidFill>
            <a:srgbClr val="FF00FF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0" name="Heart 139"/>
          <p:cNvSpPr/>
          <p:nvPr/>
        </p:nvSpPr>
        <p:spPr>
          <a:xfrm>
            <a:off x="3829047" y="2197100"/>
            <a:ext cx="317500" cy="279400"/>
          </a:xfrm>
          <a:prstGeom prst="heart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1" name="Hexagon 140"/>
          <p:cNvSpPr/>
          <p:nvPr/>
        </p:nvSpPr>
        <p:spPr>
          <a:xfrm>
            <a:off x="4347630" y="2197100"/>
            <a:ext cx="279400" cy="241300"/>
          </a:xfrm>
          <a:prstGeom prst="hexagon">
            <a:avLst/>
          </a:prstGeom>
          <a:solidFill>
            <a:schemeClr val="bg2">
              <a:lumMod val="1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2" name="Pie 141"/>
          <p:cNvSpPr/>
          <p:nvPr/>
        </p:nvSpPr>
        <p:spPr>
          <a:xfrm>
            <a:off x="4828115" y="2197100"/>
            <a:ext cx="304800" cy="279400"/>
          </a:xfrm>
          <a:prstGeom prst="pie">
            <a:avLst/>
          </a:prstGeom>
          <a:solidFill>
            <a:srgbClr val="99CC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3424763" y="2197100"/>
            <a:ext cx="239183" cy="241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4" name="Rectangle 143"/>
          <p:cNvSpPr/>
          <p:nvPr/>
        </p:nvSpPr>
        <p:spPr>
          <a:xfrm>
            <a:off x="5348815" y="2197100"/>
            <a:ext cx="239182" cy="241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5" name="Heart 144"/>
          <p:cNvSpPr/>
          <p:nvPr/>
        </p:nvSpPr>
        <p:spPr>
          <a:xfrm>
            <a:off x="5378447" y="2679700"/>
            <a:ext cx="317500" cy="279400"/>
          </a:xfrm>
          <a:prstGeom prst="heart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6" name="Isosceles Triangle 145"/>
          <p:cNvSpPr/>
          <p:nvPr/>
        </p:nvSpPr>
        <p:spPr>
          <a:xfrm>
            <a:off x="3414181" y="2679700"/>
            <a:ext cx="304798" cy="279400"/>
          </a:xfrm>
          <a:prstGeom prst="triangle">
            <a:avLst/>
          </a:prstGeom>
          <a:solidFill>
            <a:srgbClr val="00FFFF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7" name="Oval 146"/>
          <p:cNvSpPr/>
          <p:nvPr/>
        </p:nvSpPr>
        <p:spPr>
          <a:xfrm>
            <a:off x="4974163" y="2679700"/>
            <a:ext cx="239183" cy="241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8" name="Rectangle 147"/>
          <p:cNvSpPr/>
          <p:nvPr/>
        </p:nvSpPr>
        <p:spPr>
          <a:xfrm>
            <a:off x="3939115" y="2692400"/>
            <a:ext cx="239182" cy="241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9" name="6-Point Star 148"/>
          <p:cNvSpPr/>
          <p:nvPr/>
        </p:nvSpPr>
        <p:spPr>
          <a:xfrm>
            <a:off x="4343398" y="2692400"/>
            <a:ext cx="292100" cy="317500"/>
          </a:xfrm>
          <a:prstGeom prst="star6">
            <a:avLst/>
          </a:prstGeom>
          <a:solidFill>
            <a:srgbClr val="FF00FF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0" name="Isosceles Triangle 149"/>
          <p:cNvSpPr/>
          <p:nvPr/>
        </p:nvSpPr>
        <p:spPr>
          <a:xfrm>
            <a:off x="3947581" y="3200400"/>
            <a:ext cx="304798" cy="279400"/>
          </a:xfrm>
          <a:prstGeom prst="triangle">
            <a:avLst/>
          </a:prstGeom>
          <a:solidFill>
            <a:srgbClr val="00FFFF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1" name="6-Point Star 150"/>
          <p:cNvSpPr/>
          <p:nvPr/>
        </p:nvSpPr>
        <p:spPr>
          <a:xfrm>
            <a:off x="3454398" y="3200400"/>
            <a:ext cx="292100" cy="317500"/>
          </a:xfrm>
          <a:prstGeom prst="star6">
            <a:avLst/>
          </a:prstGeom>
          <a:solidFill>
            <a:srgbClr val="FF00FF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2" name="Oval 151"/>
          <p:cNvSpPr/>
          <p:nvPr/>
        </p:nvSpPr>
        <p:spPr>
          <a:xfrm>
            <a:off x="4453463" y="3200400"/>
            <a:ext cx="239183" cy="241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3" name="Hexagon 152"/>
          <p:cNvSpPr/>
          <p:nvPr/>
        </p:nvSpPr>
        <p:spPr>
          <a:xfrm>
            <a:off x="4957230" y="3187700"/>
            <a:ext cx="279400" cy="241300"/>
          </a:xfrm>
          <a:prstGeom prst="hexagon">
            <a:avLst/>
          </a:prstGeom>
          <a:solidFill>
            <a:schemeClr val="bg2">
              <a:lumMod val="1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4" name="Pie 153"/>
          <p:cNvSpPr/>
          <p:nvPr/>
        </p:nvSpPr>
        <p:spPr>
          <a:xfrm>
            <a:off x="5437715" y="3187700"/>
            <a:ext cx="304800" cy="279400"/>
          </a:xfrm>
          <a:prstGeom prst="pie">
            <a:avLst/>
          </a:prstGeom>
          <a:solidFill>
            <a:srgbClr val="99CC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6136215" y="863600"/>
            <a:ext cx="2743200" cy="28321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6" name="Rectangle 155"/>
          <p:cNvSpPr/>
          <p:nvPr/>
        </p:nvSpPr>
        <p:spPr>
          <a:xfrm>
            <a:off x="6377515" y="1104900"/>
            <a:ext cx="239182" cy="2413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7" name="Heart 156"/>
          <p:cNvSpPr/>
          <p:nvPr/>
        </p:nvSpPr>
        <p:spPr>
          <a:xfrm>
            <a:off x="8185147" y="1104900"/>
            <a:ext cx="317500" cy="279400"/>
          </a:xfrm>
          <a:prstGeom prst="hear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8" name="Isosceles Triangle 157"/>
          <p:cNvSpPr/>
          <p:nvPr/>
        </p:nvSpPr>
        <p:spPr>
          <a:xfrm>
            <a:off x="7274981" y="1104900"/>
            <a:ext cx="304798" cy="279400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9" name="6-Point Star 158"/>
          <p:cNvSpPr/>
          <p:nvPr/>
        </p:nvSpPr>
        <p:spPr>
          <a:xfrm>
            <a:off x="6781798" y="1104900"/>
            <a:ext cx="292100" cy="317500"/>
          </a:xfrm>
          <a:prstGeom prst="star6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0" name="Oval 159"/>
          <p:cNvSpPr/>
          <p:nvPr/>
        </p:nvSpPr>
        <p:spPr>
          <a:xfrm>
            <a:off x="7780863" y="1104900"/>
            <a:ext cx="239183" cy="2413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1" name="Rectangle 160"/>
          <p:cNvSpPr/>
          <p:nvPr/>
        </p:nvSpPr>
        <p:spPr>
          <a:xfrm>
            <a:off x="7431615" y="1638300"/>
            <a:ext cx="239182" cy="2413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2" name="Isosceles Triangle 161"/>
          <p:cNvSpPr/>
          <p:nvPr/>
        </p:nvSpPr>
        <p:spPr>
          <a:xfrm>
            <a:off x="8329081" y="1638300"/>
            <a:ext cx="304798" cy="279400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3" name="Hexagon 162"/>
          <p:cNvSpPr/>
          <p:nvPr/>
        </p:nvSpPr>
        <p:spPr>
          <a:xfrm>
            <a:off x="6354230" y="1638300"/>
            <a:ext cx="279400" cy="241300"/>
          </a:xfrm>
          <a:prstGeom prst="hexagon">
            <a:avLst/>
          </a:prstGeom>
          <a:solidFill>
            <a:schemeClr val="bg2">
              <a:lumMod val="1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4" name="Pie 163"/>
          <p:cNvSpPr/>
          <p:nvPr/>
        </p:nvSpPr>
        <p:spPr>
          <a:xfrm>
            <a:off x="6834715" y="1638300"/>
            <a:ext cx="304800" cy="279400"/>
          </a:xfrm>
          <a:prstGeom prst="pi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65" name="6-Point Star 164"/>
          <p:cNvSpPr/>
          <p:nvPr/>
        </p:nvSpPr>
        <p:spPr>
          <a:xfrm>
            <a:off x="7835898" y="1638300"/>
            <a:ext cx="292100" cy="317500"/>
          </a:xfrm>
          <a:prstGeom prst="star6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6" name="Heart 165"/>
          <p:cNvSpPr/>
          <p:nvPr/>
        </p:nvSpPr>
        <p:spPr>
          <a:xfrm>
            <a:off x="6800847" y="2197100"/>
            <a:ext cx="317500" cy="279400"/>
          </a:xfrm>
          <a:prstGeom prst="hear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7" name="Hexagon 166"/>
          <p:cNvSpPr/>
          <p:nvPr/>
        </p:nvSpPr>
        <p:spPr>
          <a:xfrm>
            <a:off x="7319430" y="2197100"/>
            <a:ext cx="279400" cy="241300"/>
          </a:xfrm>
          <a:prstGeom prst="hexagon">
            <a:avLst/>
          </a:prstGeom>
          <a:solidFill>
            <a:schemeClr val="bg2">
              <a:lumMod val="1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8" name="Pie 167"/>
          <p:cNvSpPr/>
          <p:nvPr/>
        </p:nvSpPr>
        <p:spPr>
          <a:xfrm>
            <a:off x="7799915" y="2197100"/>
            <a:ext cx="304800" cy="279400"/>
          </a:xfrm>
          <a:prstGeom prst="pi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6396563" y="2197100"/>
            <a:ext cx="239183" cy="2413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0" name="Rectangle 169"/>
          <p:cNvSpPr/>
          <p:nvPr/>
        </p:nvSpPr>
        <p:spPr>
          <a:xfrm>
            <a:off x="8320615" y="2197100"/>
            <a:ext cx="239182" cy="2413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1" name="Heart 170"/>
          <p:cNvSpPr/>
          <p:nvPr/>
        </p:nvSpPr>
        <p:spPr>
          <a:xfrm>
            <a:off x="8350247" y="2679700"/>
            <a:ext cx="317500" cy="279400"/>
          </a:xfrm>
          <a:prstGeom prst="hear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2" name="Isosceles Triangle 171"/>
          <p:cNvSpPr/>
          <p:nvPr/>
        </p:nvSpPr>
        <p:spPr>
          <a:xfrm>
            <a:off x="6385981" y="2679700"/>
            <a:ext cx="304798" cy="279400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3" name="Oval 172"/>
          <p:cNvSpPr/>
          <p:nvPr/>
        </p:nvSpPr>
        <p:spPr>
          <a:xfrm>
            <a:off x="7945963" y="2679700"/>
            <a:ext cx="239183" cy="2413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4" name="Rectangle 173"/>
          <p:cNvSpPr/>
          <p:nvPr/>
        </p:nvSpPr>
        <p:spPr>
          <a:xfrm>
            <a:off x="6910915" y="2692400"/>
            <a:ext cx="239182" cy="2413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5" name="6-Point Star 174"/>
          <p:cNvSpPr/>
          <p:nvPr/>
        </p:nvSpPr>
        <p:spPr>
          <a:xfrm>
            <a:off x="7315198" y="2692400"/>
            <a:ext cx="292100" cy="317500"/>
          </a:xfrm>
          <a:prstGeom prst="star6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6" name="Isosceles Triangle 175"/>
          <p:cNvSpPr/>
          <p:nvPr/>
        </p:nvSpPr>
        <p:spPr>
          <a:xfrm>
            <a:off x="6919381" y="3200400"/>
            <a:ext cx="304798" cy="279400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7" name="6-Point Star 176"/>
          <p:cNvSpPr/>
          <p:nvPr/>
        </p:nvSpPr>
        <p:spPr>
          <a:xfrm>
            <a:off x="6426198" y="3200400"/>
            <a:ext cx="292100" cy="317500"/>
          </a:xfrm>
          <a:prstGeom prst="star6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8" name="Oval 177"/>
          <p:cNvSpPr/>
          <p:nvPr/>
        </p:nvSpPr>
        <p:spPr>
          <a:xfrm>
            <a:off x="7425263" y="3200400"/>
            <a:ext cx="239183" cy="2413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9" name="Hexagon 178"/>
          <p:cNvSpPr/>
          <p:nvPr/>
        </p:nvSpPr>
        <p:spPr>
          <a:xfrm>
            <a:off x="7929030" y="3187700"/>
            <a:ext cx="279400" cy="241300"/>
          </a:xfrm>
          <a:prstGeom prst="hexagon">
            <a:avLst/>
          </a:prstGeom>
          <a:solidFill>
            <a:schemeClr val="bg2">
              <a:lumMod val="1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0" name="Pie 179"/>
          <p:cNvSpPr/>
          <p:nvPr/>
        </p:nvSpPr>
        <p:spPr>
          <a:xfrm>
            <a:off x="8409515" y="3187700"/>
            <a:ext cx="304800" cy="279400"/>
          </a:xfrm>
          <a:prstGeom prst="pi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431112" y="88900"/>
            <a:ext cx="1524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/>
              <a:t>Turnover</a:t>
            </a:r>
            <a:endParaRPr lang="nl-BE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046691" y="481568"/>
            <a:ext cx="6412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East					    	     West</a:t>
            </a:r>
            <a:endParaRPr lang="nl-BE" dirty="0"/>
          </a:p>
        </p:txBody>
      </p:sp>
      <p:sp>
        <p:nvSpPr>
          <p:cNvPr id="7" name="Isosceles Triangle 6"/>
          <p:cNvSpPr/>
          <p:nvPr/>
        </p:nvSpPr>
        <p:spPr>
          <a:xfrm rot="5400000">
            <a:off x="4255491" y="-1608605"/>
            <a:ext cx="185334" cy="4570944"/>
          </a:xfrm>
          <a:prstGeom prst="triangle">
            <a:avLst>
              <a:gd name="adj" fmla="val 59125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2" name="Rectangle 91"/>
          <p:cNvSpPr/>
          <p:nvPr/>
        </p:nvSpPr>
        <p:spPr>
          <a:xfrm>
            <a:off x="152400" y="3898900"/>
            <a:ext cx="2743200" cy="28321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3" name="Rectangle 92"/>
          <p:cNvSpPr/>
          <p:nvPr/>
        </p:nvSpPr>
        <p:spPr>
          <a:xfrm>
            <a:off x="393700" y="4140200"/>
            <a:ext cx="239182" cy="2413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4" name="Heart 93"/>
          <p:cNvSpPr/>
          <p:nvPr/>
        </p:nvSpPr>
        <p:spPr>
          <a:xfrm>
            <a:off x="2201332" y="4140200"/>
            <a:ext cx="317500" cy="2794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5" name="Isosceles Triangle 94"/>
          <p:cNvSpPr/>
          <p:nvPr/>
        </p:nvSpPr>
        <p:spPr>
          <a:xfrm>
            <a:off x="1291166" y="4140200"/>
            <a:ext cx="304798" cy="279400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6" name="6-Point Star 95"/>
          <p:cNvSpPr/>
          <p:nvPr/>
        </p:nvSpPr>
        <p:spPr>
          <a:xfrm>
            <a:off x="797983" y="4140200"/>
            <a:ext cx="292100" cy="317500"/>
          </a:xfrm>
          <a:prstGeom prst="star6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7" name="Oval 96"/>
          <p:cNvSpPr/>
          <p:nvPr/>
        </p:nvSpPr>
        <p:spPr>
          <a:xfrm>
            <a:off x="1797048" y="4140200"/>
            <a:ext cx="239183" cy="241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8" name="Rectangle 97"/>
          <p:cNvSpPr/>
          <p:nvPr/>
        </p:nvSpPr>
        <p:spPr>
          <a:xfrm>
            <a:off x="1447800" y="4673600"/>
            <a:ext cx="239182" cy="2413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9" name="Isosceles Triangle 98"/>
          <p:cNvSpPr/>
          <p:nvPr/>
        </p:nvSpPr>
        <p:spPr>
          <a:xfrm>
            <a:off x="2345266" y="4673600"/>
            <a:ext cx="304798" cy="279400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0" name="Hexagon 99"/>
          <p:cNvSpPr/>
          <p:nvPr/>
        </p:nvSpPr>
        <p:spPr>
          <a:xfrm>
            <a:off x="370415" y="4673600"/>
            <a:ext cx="279400" cy="241300"/>
          </a:xfrm>
          <a:prstGeom prst="hexagon">
            <a:avLst/>
          </a:prstGeom>
          <a:solidFill>
            <a:schemeClr val="bg2">
              <a:lumMod val="1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1" name="Pie 100"/>
          <p:cNvSpPr/>
          <p:nvPr/>
        </p:nvSpPr>
        <p:spPr>
          <a:xfrm>
            <a:off x="850900" y="4673600"/>
            <a:ext cx="304800" cy="279400"/>
          </a:xfrm>
          <a:prstGeom prst="pi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02" name="6-Point Star 101"/>
          <p:cNvSpPr/>
          <p:nvPr/>
        </p:nvSpPr>
        <p:spPr>
          <a:xfrm>
            <a:off x="1852083" y="4673600"/>
            <a:ext cx="292100" cy="317500"/>
          </a:xfrm>
          <a:prstGeom prst="star6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3" name="Heart 102"/>
          <p:cNvSpPr/>
          <p:nvPr/>
        </p:nvSpPr>
        <p:spPr>
          <a:xfrm>
            <a:off x="817032" y="5232400"/>
            <a:ext cx="317500" cy="2794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4" name="Hexagon 103"/>
          <p:cNvSpPr/>
          <p:nvPr/>
        </p:nvSpPr>
        <p:spPr>
          <a:xfrm>
            <a:off x="1335615" y="5232400"/>
            <a:ext cx="279400" cy="241300"/>
          </a:xfrm>
          <a:prstGeom prst="hexagon">
            <a:avLst/>
          </a:prstGeom>
          <a:solidFill>
            <a:schemeClr val="bg2">
              <a:lumMod val="1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5" name="Pie 104"/>
          <p:cNvSpPr/>
          <p:nvPr/>
        </p:nvSpPr>
        <p:spPr>
          <a:xfrm>
            <a:off x="1816100" y="5232400"/>
            <a:ext cx="304800" cy="279400"/>
          </a:xfrm>
          <a:prstGeom prst="pi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412748" y="5232400"/>
            <a:ext cx="239183" cy="241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7" name="Rectangle 106"/>
          <p:cNvSpPr/>
          <p:nvPr/>
        </p:nvSpPr>
        <p:spPr>
          <a:xfrm>
            <a:off x="2336800" y="5232400"/>
            <a:ext cx="239182" cy="2413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8" name="Heart 107"/>
          <p:cNvSpPr/>
          <p:nvPr/>
        </p:nvSpPr>
        <p:spPr>
          <a:xfrm>
            <a:off x="2366432" y="5715000"/>
            <a:ext cx="317500" cy="2794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9" name="Isosceles Triangle 108"/>
          <p:cNvSpPr/>
          <p:nvPr/>
        </p:nvSpPr>
        <p:spPr>
          <a:xfrm>
            <a:off x="402166" y="5715000"/>
            <a:ext cx="304798" cy="279400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0" name="Oval 109"/>
          <p:cNvSpPr/>
          <p:nvPr/>
        </p:nvSpPr>
        <p:spPr>
          <a:xfrm>
            <a:off x="1962148" y="5715000"/>
            <a:ext cx="239183" cy="241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1" name="Rectangle 110"/>
          <p:cNvSpPr/>
          <p:nvPr/>
        </p:nvSpPr>
        <p:spPr>
          <a:xfrm>
            <a:off x="927100" y="5727700"/>
            <a:ext cx="239182" cy="2413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2" name="6-Point Star 111"/>
          <p:cNvSpPr/>
          <p:nvPr/>
        </p:nvSpPr>
        <p:spPr>
          <a:xfrm>
            <a:off x="1331383" y="5727700"/>
            <a:ext cx="292100" cy="317500"/>
          </a:xfrm>
          <a:prstGeom prst="star6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3" name="Isosceles Triangle 112"/>
          <p:cNvSpPr/>
          <p:nvPr/>
        </p:nvSpPr>
        <p:spPr>
          <a:xfrm>
            <a:off x="935566" y="6235700"/>
            <a:ext cx="304798" cy="279400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4" name="6-Point Star 113"/>
          <p:cNvSpPr/>
          <p:nvPr/>
        </p:nvSpPr>
        <p:spPr>
          <a:xfrm>
            <a:off x="442383" y="6235700"/>
            <a:ext cx="292100" cy="317500"/>
          </a:xfrm>
          <a:prstGeom prst="star6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5" name="Oval 114"/>
          <p:cNvSpPr/>
          <p:nvPr/>
        </p:nvSpPr>
        <p:spPr>
          <a:xfrm>
            <a:off x="1441448" y="6235700"/>
            <a:ext cx="239183" cy="241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6" name="Hexagon 115"/>
          <p:cNvSpPr/>
          <p:nvPr/>
        </p:nvSpPr>
        <p:spPr>
          <a:xfrm>
            <a:off x="1945215" y="6223000"/>
            <a:ext cx="279400" cy="241300"/>
          </a:xfrm>
          <a:prstGeom prst="hexagon">
            <a:avLst/>
          </a:prstGeom>
          <a:solidFill>
            <a:schemeClr val="bg2">
              <a:lumMod val="1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7" name="Pie 116"/>
          <p:cNvSpPr/>
          <p:nvPr/>
        </p:nvSpPr>
        <p:spPr>
          <a:xfrm>
            <a:off x="2425700" y="6223000"/>
            <a:ext cx="304800" cy="279400"/>
          </a:xfrm>
          <a:prstGeom prst="pi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3164415" y="3898900"/>
            <a:ext cx="2743200" cy="28321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9" name="Rectangle 118"/>
          <p:cNvSpPr/>
          <p:nvPr/>
        </p:nvSpPr>
        <p:spPr>
          <a:xfrm>
            <a:off x="3405715" y="4140200"/>
            <a:ext cx="239182" cy="2413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0" name="Heart 119"/>
          <p:cNvSpPr/>
          <p:nvPr/>
        </p:nvSpPr>
        <p:spPr>
          <a:xfrm>
            <a:off x="5213347" y="4140200"/>
            <a:ext cx="317500" cy="2794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1" name="Isosceles Triangle 120"/>
          <p:cNvSpPr/>
          <p:nvPr/>
        </p:nvSpPr>
        <p:spPr>
          <a:xfrm>
            <a:off x="4303181" y="4140200"/>
            <a:ext cx="304798" cy="279400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2" name="6-Point Star 121"/>
          <p:cNvSpPr/>
          <p:nvPr/>
        </p:nvSpPr>
        <p:spPr>
          <a:xfrm>
            <a:off x="3809998" y="4140200"/>
            <a:ext cx="292100" cy="317500"/>
          </a:xfrm>
          <a:prstGeom prst="star6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3" name="Oval 122"/>
          <p:cNvSpPr/>
          <p:nvPr/>
        </p:nvSpPr>
        <p:spPr>
          <a:xfrm>
            <a:off x="4809063" y="4140200"/>
            <a:ext cx="239183" cy="241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4" name="Rectangle 123"/>
          <p:cNvSpPr/>
          <p:nvPr/>
        </p:nvSpPr>
        <p:spPr>
          <a:xfrm>
            <a:off x="4459815" y="4673600"/>
            <a:ext cx="239182" cy="2413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5" name="Isosceles Triangle 124"/>
          <p:cNvSpPr/>
          <p:nvPr/>
        </p:nvSpPr>
        <p:spPr>
          <a:xfrm>
            <a:off x="5357281" y="4673600"/>
            <a:ext cx="304798" cy="279400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6" name="Hexagon 125"/>
          <p:cNvSpPr/>
          <p:nvPr/>
        </p:nvSpPr>
        <p:spPr>
          <a:xfrm>
            <a:off x="3382430" y="4673600"/>
            <a:ext cx="279400" cy="241300"/>
          </a:xfrm>
          <a:prstGeom prst="hexagon">
            <a:avLst/>
          </a:prstGeom>
          <a:solidFill>
            <a:schemeClr val="bg2">
              <a:lumMod val="1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7" name="Pie 126"/>
          <p:cNvSpPr/>
          <p:nvPr/>
        </p:nvSpPr>
        <p:spPr>
          <a:xfrm>
            <a:off x="3862915" y="4673600"/>
            <a:ext cx="304800" cy="279400"/>
          </a:xfrm>
          <a:prstGeom prst="pi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28" name="6-Point Star 127"/>
          <p:cNvSpPr/>
          <p:nvPr/>
        </p:nvSpPr>
        <p:spPr>
          <a:xfrm>
            <a:off x="4864098" y="4673600"/>
            <a:ext cx="292100" cy="317500"/>
          </a:xfrm>
          <a:prstGeom prst="star6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6" name="Heart 185"/>
          <p:cNvSpPr/>
          <p:nvPr/>
        </p:nvSpPr>
        <p:spPr>
          <a:xfrm>
            <a:off x="3829047" y="5232400"/>
            <a:ext cx="317500" cy="2794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7" name="Hexagon 186"/>
          <p:cNvSpPr/>
          <p:nvPr/>
        </p:nvSpPr>
        <p:spPr>
          <a:xfrm>
            <a:off x="4347630" y="5232400"/>
            <a:ext cx="279400" cy="241300"/>
          </a:xfrm>
          <a:prstGeom prst="hexagon">
            <a:avLst/>
          </a:prstGeom>
          <a:solidFill>
            <a:schemeClr val="bg2">
              <a:lumMod val="1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8" name="Pie 187"/>
          <p:cNvSpPr/>
          <p:nvPr/>
        </p:nvSpPr>
        <p:spPr>
          <a:xfrm>
            <a:off x="4828115" y="5232400"/>
            <a:ext cx="304800" cy="279400"/>
          </a:xfrm>
          <a:prstGeom prst="pi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89" name="Oval 188"/>
          <p:cNvSpPr/>
          <p:nvPr/>
        </p:nvSpPr>
        <p:spPr>
          <a:xfrm>
            <a:off x="3424763" y="5232400"/>
            <a:ext cx="239183" cy="241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0" name="Rectangle 189"/>
          <p:cNvSpPr/>
          <p:nvPr/>
        </p:nvSpPr>
        <p:spPr>
          <a:xfrm>
            <a:off x="5348815" y="5232400"/>
            <a:ext cx="239182" cy="2413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1" name="Heart 190"/>
          <p:cNvSpPr/>
          <p:nvPr/>
        </p:nvSpPr>
        <p:spPr>
          <a:xfrm>
            <a:off x="5378447" y="5715000"/>
            <a:ext cx="317500" cy="2794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2" name="Isosceles Triangle 191"/>
          <p:cNvSpPr/>
          <p:nvPr/>
        </p:nvSpPr>
        <p:spPr>
          <a:xfrm>
            <a:off x="3414181" y="5715000"/>
            <a:ext cx="304798" cy="279400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3" name="Oval 192"/>
          <p:cNvSpPr/>
          <p:nvPr/>
        </p:nvSpPr>
        <p:spPr>
          <a:xfrm>
            <a:off x="4974163" y="5715000"/>
            <a:ext cx="239183" cy="241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4" name="Rectangle 193"/>
          <p:cNvSpPr/>
          <p:nvPr/>
        </p:nvSpPr>
        <p:spPr>
          <a:xfrm>
            <a:off x="3939115" y="5727700"/>
            <a:ext cx="239182" cy="2413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5" name="6-Point Star 194"/>
          <p:cNvSpPr/>
          <p:nvPr/>
        </p:nvSpPr>
        <p:spPr>
          <a:xfrm>
            <a:off x="4343398" y="5727700"/>
            <a:ext cx="292100" cy="317500"/>
          </a:xfrm>
          <a:prstGeom prst="star6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6" name="Isosceles Triangle 195"/>
          <p:cNvSpPr/>
          <p:nvPr/>
        </p:nvSpPr>
        <p:spPr>
          <a:xfrm>
            <a:off x="3947581" y="6235700"/>
            <a:ext cx="304798" cy="279400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7" name="6-Point Star 196"/>
          <p:cNvSpPr/>
          <p:nvPr/>
        </p:nvSpPr>
        <p:spPr>
          <a:xfrm>
            <a:off x="3454398" y="6235700"/>
            <a:ext cx="292100" cy="317500"/>
          </a:xfrm>
          <a:prstGeom prst="star6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8" name="Oval 197"/>
          <p:cNvSpPr/>
          <p:nvPr/>
        </p:nvSpPr>
        <p:spPr>
          <a:xfrm>
            <a:off x="4453463" y="6235700"/>
            <a:ext cx="239183" cy="241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9" name="Hexagon 198"/>
          <p:cNvSpPr/>
          <p:nvPr/>
        </p:nvSpPr>
        <p:spPr>
          <a:xfrm>
            <a:off x="4957230" y="6223000"/>
            <a:ext cx="279400" cy="241300"/>
          </a:xfrm>
          <a:prstGeom prst="hexagon">
            <a:avLst/>
          </a:prstGeom>
          <a:solidFill>
            <a:schemeClr val="bg2">
              <a:lumMod val="1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0" name="Pie 199"/>
          <p:cNvSpPr/>
          <p:nvPr/>
        </p:nvSpPr>
        <p:spPr>
          <a:xfrm>
            <a:off x="5437715" y="6223000"/>
            <a:ext cx="304800" cy="279400"/>
          </a:xfrm>
          <a:prstGeom prst="pi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201" name="Rectangle 200"/>
          <p:cNvSpPr/>
          <p:nvPr/>
        </p:nvSpPr>
        <p:spPr>
          <a:xfrm>
            <a:off x="6136215" y="3898900"/>
            <a:ext cx="2743200" cy="28321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2" name="Rectangle 201"/>
          <p:cNvSpPr/>
          <p:nvPr/>
        </p:nvSpPr>
        <p:spPr>
          <a:xfrm>
            <a:off x="6377515" y="4140200"/>
            <a:ext cx="239182" cy="2413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3" name="Heart 202"/>
          <p:cNvSpPr/>
          <p:nvPr/>
        </p:nvSpPr>
        <p:spPr>
          <a:xfrm>
            <a:off x="8185147" y="4140200"/>
            <a:ext cx="317500" cy="2794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4" name="Isosceles Triangle 203"/>
          <p:cNvSpPr/>
          <p:nvPr/>
        </p:nvSpPr>
        <p:spPr>
          <a:xfrm>
            <a:off x="7274981" y="4140200"/>
            <a:ext cx="304798" cy="279400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5" name="6-Point Star 204"/>
          <p:cNvSpPr/>
          <p:nvPr/>
        </p:nvSpPr>
        <p:spPr>
          <a:xfrm>
            <a:off x="6781798" y="4140200"/>
            <a:ext cx="292100" cy="317500"/>
          </a:xfrm>
          <a:prstGeom prst="star6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6" name="Oval 205"/>
          <p:cNvSpPr/>
          <p:nvPr/>
        </p:nvSpPr>
        <p:spPr>
          <a:xfrm>
            <a:off x="7780863" y="4140200"/>
            <a:ext cx="239183" cy="241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7" name="Rectangle 206"/>
          <p:cNvSpPr/>
          <p:nvPr/>
        </p:nvSpPr>
        <p:spPr>
          <a:xfrm>
            <a:off x="7431615" y="4673600"/>
            <a:ext cx="239182" cy="2413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8" name="Isosceles Triangle 207"/>
          <p:cNvSpPr/>
          <p:nvPr/>
        </p:nvSpPr>
        <p:spPr>
          <a:xfrm>
            <a:off x="8329081" y="4673600"/>
            <a:ext cx="304798" cy="279400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9" name="Hexagon 208"/>
          <p:cNvSpPr/>
          <p:nvPr/>
        </p:nvSpPr>
        <p:spPr>
          <a:xfrm>
            <a:off x="6354230" y="4673600"/>
            <a:ext cx="279400" cy="241300"/>
          </a:xfrm>
          <a:prstGeom prst="hexagon">
            <a:avLst/>
          </a:prstGeom>
          <a:solidFill>
            <a:schemeClr val="bg2">
              <a:lumMod val="1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0" name="Pie 209"/>
          <p:cNvSpPr/>
          <p:nvPr/>
        </p:nvSpPr>
        <p:spPr>
          <a:xfrm>
            <a:off x="6834715" y="4673600"/>
            <a:ext cx="304800" cy="279400"/>
          </a:xfrm>
          <a:prstGeom prst="pi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211" name="6-Point Star 210"/>
          <p:cNvSpPr/>
          <p:nvPr/>
        </p:nvSpPr>
        <p:spPr>
          <a:xfrm>
            <a:off x="7835898" y="4673600"/>
            <a:ext cx="292100" cy="317500"/>
          </a:xfrm>
          <a:prstGeom prst="star6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2" name="Heart 211"/>
          <p:cNvSpPr/>
          <p:nvPr/>
        </p:nvSpPr>
        <p:spPr>
          <a:xfrm>
            <a:off x="6800847" y="5232400"/>
            <a:ext cx="317500" cy="2794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3" name="Hexagon 212"/>
          <p:cNvSpPr/>
          <p:nvPr/>
        </p:nvSpPr>
        <p:spPr>
          <a:xfrm>
            <a:off x="7319430" y="5232400"/>
            <a:ext cx="279400" cy="241300"/>
          </a:xfrm>
          <a:prstGeom prst="hexagon">
            <a:avLst/>
          </a:prstGeom>
          <a:solidFill>
            <a:schemeClr val="bg2">
              <a:lumMod val="1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4" name="Pie 213"/>
          <p:cNvSpPr/>
          <p:nvPr/>
        </p:nvSpPr>
        <p:spPr>
          <a:xfrm>
            <a:off x="7799915" y="5232400"/>
            <a:ext cx="304800" cy="279400"/>
          </a:xfrm>
          <a:prstGeom prst="pi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215" name="Oval 214"/>
          <p:cNvSpPr/>
          <p:nvPr/>
        </p:nvSpPr>
        <p:spPr>
          <a:xfrm>
            <a:off x="6396563" y="5232400"/>
            <a:ext cx="239183" cy="241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6" name="Rectangle 215"/>
          <p:cNvSpPr/>
          <p:nvPr/>
        </p:nvSpPr>
        <p:spPr>
          <a:xfrm>
            <a:off x="8320615" y="5232400"/>
            <a:ext cx="239182" cy="2413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7" name="Heart 216"/>
          <p:cNvSpPr/>
          <p:nvPr/>
        </p:nvSpPr>
        <p:spPr>
          <a:xfrm>
            <a:off x="8350247" y="5715000"/>
            <a:ext cx="317500" cy="2794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8" name="Isosceles Triangle 217"/>
          <p:cNvSpPr/>
          <p:nvPr/>
        </p:nvSpPr>
        <p:spPr>
          <a:xfrm>
            <a:off x="6385981" y="5715000"/>
            <a:ext cx="304798" cy="279400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9" name="Oval 218"/>
          <p:cNvSpPr/>
          <p:nvPr/>
        </p:nvSpPr>
        <p:spPr>
          <a:xfrm>
            <a:off x="7945963" y="5715000"/>
            <a:ext cx="239183" cy="241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0" name="Rectangle 219"/>
          <p:cNvSpPr/>
          <p:nvPr/>
        </p:nvSpPr>
        <p:spPr>
          <a:xfrm>
            <a:off x="6910915" y="5727700"/>
            <a:ext cx="239182" cy="2413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1" name="6-Point Star 220"/>
          <p:cNvSpPr/>
          <p:nvPr/>
        </p:nvSpPr>
        <p:spPr>
          <a:xfrm>
            <a:off x="7315198" y="5727700"/>
            <a:ext cx="292100" cy="317500"/>
          </a:xfrm>
          <a:prstGeom prst="star6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2" name="Isosceles Triangle 221"/>
          <p:cNvSpPr/>
          <p:nvPr/>
        </p:nvSpPr>
        <p:spPr>
          <a:xfrm>
            <a:off x="6919381" y="6235700"/>
            <a:ext cx="304798" cy="279400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3" name="6-Point Star 222"/>
          <p:cNvSpPr/>
          <p:nvPr/>
        </p:nvSpPr>
        <p:spPr>
          <a:xfrm>
            <a:off x="6426198" y="6235700"/>
            <a:ext cx="292100" cy="317500"/>
          </a:xfrm>
          <a:prstGeom prst="star6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xtBox 7"/>
          <p:cNvSpPr txBox="1"/>
          <p:nvPr/>
        </p:nvSpPr>
        <p:spPr>
          <a:xfrm>
            <a:off x="3625484" y="2060792"/>
            <a:ext cx="177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30 % species </a:t>
            </a:r>
            <a:r>
              <a:rPr lang="nl-NL" dirty="0" err="1" smtClean="0"/>
              <a:t>loss</a:t>
            </a:r>
            <a:endParaRPr lang="nl-BE" dirty="0"/>
          </a:p>
        </p:txBody>
      </p:sp>
      <p:sp>
        <p:nvSpPr>
          <p:cNvPr id="224" name="Oval 223"/>
          <p:cNvSpPr/>
          <p:nvPr/>
        </p:nvSpPr>
        <p:spPr>
          <a:xfrm>
            <a:off x="7425263" y="6235700"/>
            <a:ext cx="239183" cy="241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5" name="Hexagon 224"/>
          <p:cNvSpPr/>
          <p:nvPr/>
        </p:nvSpPr>
        <p:spPr>
          <a:xfrm>
            <a:off x="7929030" y="6223000"/>
            <a:ext cx="279400" cy="241300"/>
          </a:xfrm>
          <a:prstGeom prst="hexagon">
            <a:avLst/>
          </a:prstGeom>
          <a:solidFill>
            <a:schemeClr val="bg2">
              <a:lumMod val="1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6" name="Pie 225"/>
          <p:cNvSpPr/>
          <p:nvPr/>
        </p:nvSpPr>
        <p:spPr>
          <a:xfrm>
            <a:off x="8409515" y="6223000"/>
            <a:ext cx="304800" cy="279400"/>
          </a:xfrm>
          <a:prstGeom prst="pi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8979" y="4991100"/>
            <a:ext cx="159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No species </a:t>
            </a:r>
            <a:r>
              <a:rPr lang="nl-NL" dirty="0" err="1" smtClean="0"/>
              <a:t>loss</a:t>
            </a:r>
            <a:endParaRPr lang="nl-BE" dirty="0"/>
          </a:p>
        </p:txBody>
      </p:sp>
      <p:sp>
        <p:nvSpPr>
          <p:cNvPr id="17" name="TextBox 16"/>
          <p:cNvSpPr txBox="1"/>
          <p:nvPr/>
        </p:nvSpPr>
        <p:spPr>
          <a:xfrm>
            <a:off x="2855383" y="1935827"/>
            <a:ext cx="73260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 smtClean="0"/>
              <a:t>≠                              ≠</a:t>
            </a:r>
          </a:p>
          <a:p>
            <a:endParaRPr lang="nl-NL" sz="3200" dirty="0"/>
          </a:p>
          <a:p>
            <a:endParaRPr lang="nl-NL" sz="3200" dirty="0" smtClean="0"/>
          </a:p>
          <a:p>
            <a:endParaRPr lang="nl-NL" sz="3200" dirty="0"/>
          </a:p>
          <a:p>
            <a:endParaRPr lang="nl-BE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2855382" y="4991100"/>
            <a:ext cx="4980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=                                   =</a:t>
            </a:r>
            <a:endParaRPr lang="nl-BE" sz="2800" b="1" dirty="0"/>
          </a:p>
        </p:txBody>
      </p:sp>
      <p:pic>
        <p:nvPicPr>
          <p:cNvPr id="1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624" y="2421732"/>
            <a:ext cx="2649538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93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8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8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Glochitris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80198" y="601277"/>
            <a:ext cx="6858000" cy="565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6126" y="1685197"/>
            <a:ext cx="6378797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2800" dirty="0" err="1" smtClean="0">
                <a:solidFill>
                  <a:schemeClr val="bg1"/>
                </a:solidFill>
              </a:rPr>
              <a:t>Introduction</a:t>
            </a:r>
            <a:r>
              <a:rPr lang="nl-BE" sz="2800" dirty="0" smtClean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AutoNum type="arabicPeriod"/>
            </a:pPr>
            <a:endParaRPr lang="nl-BE" sz="2800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nl-NL" sz="2800" dirty="0" smtClean="0">
                <a:solidFill>
                  <a:schemeClr val="bg1"/>
                </a:solidFill>
              </a:rPr>
              <a:t>Connectivity </a:t>
            </a:r>
            <a:r>
              <a:rPr lang="nl-NL" sz="2800" dirty="0" err="1" smtClean="0">
                <a:solidFill>
                  <a:schemeClr val="bg1"/>
                </a:solidFill>
              </a:rPr>
              <a:t>and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distribution</a:t>
            </a:r>
            <a:endParaRPr lang="nl-NL" sz="2800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nl-NL" sz="2800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nl-NL" sz="2800" dirty="0" err="1" smtClean="0">
                <a:solidFill>
                  <a:schemeClr val="bg1"/>
                </a:solidFill>
              </a:rPr>
              <a:t>Environmental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>
                <a:solidFill>
                  <a:schemeClr val="bg1"/>
                </a:solidFill>
              </a:rPr>
              <a:t>context</a:t>
            </a:r>
            <a:endParaRPr lang="nl-BE" sz="2800" dirty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Importance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>
                <a:solidFill>
                  <a:schemeClr val="bg1"/>
                </a:solidFill>
              </a:rPr>
              <a:t>of </a:t>
            </a:r>
            <a:r>
              <a:rPr lang="nl-NL" sz="2800" dirty="0" err="1">
                <a:solidFill>
                  <a:schemeClr val="bg1"/>
                </a:solidFill>
              </a:rPr>
              <a:t>cryptic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diversity</a:t>
            </a:r>
            <a:endParaRPr lang="nl-NL" sz="2800" dirty="0" smtClean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800" dirty="0" smtClean="0">
                <a:solidFill>
                  <a:schemeClr val="bg1"/>
                </a:solidFill>
              </a:rPr>
              <a:t>Connectivity </a:t>
            </a:r>
            <a:r>
              <a:rPr lang="nl-NL" sz="2800" dirty="0" err="1" smtClean="0">
                <a:solidFill>
                  <a:schemeClr val="bg1"/>
                </a:solidFill>
              </a:rPr>
              <a:t>between</a:t>
            </a:r>
            <a:r>
              <a:rPr lang="nl-NL" sz="2800" dirty="0" smtClean="0">
                <a:solidFill>
                  <a:schemeClr val="bg1"/>
                </a:solidFill>
              </a:rPr>
              <a:t> different </a:t>
            </a:r>
            <a:r>
              <a:rPr lang="nl-NL" sz="2800" dirty="0" err="1" smtClean="0">
                <a:solidFill>
                  <a:schemeClr val="bg1"/>
                </a:solidFill>
              </a:rPr>
              <a:t>areas</a:t>
            </a:r>
            <a:endParaRPr lang="nl-NL" sz="2800" dirty="0" smtClean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800" dirty="0" err="1" smtClean="0">
                <a:solidFill>
                  <a:schemeClr val="bg1"/>
                </a:solidFill>
              </a:rPr>
              <a:t>Recolonization</a:t>
            </a:r>
            <a:r>
              <a:rPr lang="nl-NL" sz="2800" dirty="0" smtClean="0">
                <a:solidFill>
                  <a:schemeClr val="bg1"/>
                </a:solidFill>
              </a:rPr>
              <a:t> of </a:t>
            </a:r>
            <a:r>
              <a:rPr lang="nl-NL" sz="2800" dirty="0" err="1" smtClean="0">
                <a:solidFill>
                  <a:schemeClr val="bg1"/>
                </a:solidFill>
              </a:rPr>
              <a:t>disturbed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areas</a:t>
            </a:r>
            <a:endParaRPr lang="nl-NL" sz="2800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nl-NL" sz="2800" dirty="0" smtClean="0">
              <a:solidFill>
                <a:schemeClr val="bg1"/>
              </a:solidFill>
            </a:endParaRPr>
          </a:p>
          <a:p>
            <a:pPr lvl="1"/>
            <a:endParaRPr lang="nl-NL" sz="28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nl-NL" sz="2800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2657" y="-104503"/>
            <a:ext cx="6949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i="1" dirty="0" smtClean="0">
                <a:solidFill>
                  <a:schemeClr val="bg1"/>
                </a:solidFill>
              </a:rPr>
              <a:t>The </a:t>
            </a:r>
            <a:r>
              <a:rPr lang="nl-NL" sz="2000" i="1" dirty="0" err="1" smtClean="0">
                <a:solidFill>
                  <a:schemeClr val="bg1"/>
                </a:solidFill>
              </a:rPr>
              <a:t>connectivity</a:t>
            </a:r>
            <a:r>
              <a:rPr lang="nl-NL" sz="2000" i="1" dirty="0" smtClean="0">
                <a:solidFill>
                  <a:schemeClr val="bg1"/>
                </a:solidFill>
              </a:rPr>
              <a:t> </a:t>
            </a:r>
            <a:r>
              <a:rPr lang="nl-NL" sz="2000" i="1" dirty="0" err="1" smtClean="0">
                <a:solidFill>
                  <a:schemeClr val="bg1"/>
                </a:solidFill>
              </a:rPr>
              <a:t>and</a:t>
            </a:r>
            <a:r>
              <a:rPr lang="nl-NL" sz="2000" i="1" dirty="0" smtClean="0">
                <a:solidFill>
                  <a:schemeClr val="bg1"/>
                </a:solidFill>
              </a:rPr>
              <a:t> </a:t>
            </a:r>
            <a:r>
              <a:rPr lang="nl-NL" sz="2000" i="1" dirty="0" err="1" smtClean="0">
                <a:solidFill>
                  <a:schemeClr val="bg1"/>
                </a:solidFill>
              </a:rPr>
              <a:t>distribution</a:t>
            </a:r>
            <a:r>
              <a:rPr lang="nl-NL" sz="2000" i="1" dirty="0" smtClean="0">
                <a:solidFill>
                  <a:schemeClr val="bg1"/>
                </a:solidFill>
              </a:rPr>
              <a:t> of free-living marine </a:t>
            </a:r>
            <a:r>
              <a:rPr lang="nl-NL" sz="2000" i="1" dirty="0" err="1" smtClean="0">
                <a:solidFill>
                  <a:schemeClr val="bg1"/>
                </a:solidFill>
              </a:rPr>
              <a:t>nematodes</a:t>
            </a:r>
            <a:endParaRPr lang="nl-NL" sz="2000" i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32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E:\Akten\!_todo\Bilder_für_Pedro\2015_Discol\Discol15_#81_IMG_0598_Info_sm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2"/>
            <a:ext cx="9144000" cy="686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4682" y="354760"/>
            <a:ext cx="5865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solidFill>
                  <a:schemeClr val="bg1"/>
                </a:solidFill>
              </a:rPr>
              <a:t>26 </a:t>
            </a:r>
            <a:r>
              <a:rPr lang="nl-NL" sz="2800" dirty="0" err="1" smtClean="0">
                <a:solidFill>
                  <a:schemeClr val="bg1"/>
                </a:solidFill>
              </a:rPr>
              <a:t>year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old</a:t>
            </a:r>
            <a:r>
              <a:rPr lang="nl-NL" sz="2800" dirty="0" smtClean="0">
                <a:solidFill>
                  <a:schemeClr val="bg1"/>
                </a:solidFill>
              </a:rPr>
              <a:t>  </a:t>
            </a:r>
            <a:r>
              <a:rPr lang="nl-NL" sz="2800" dirty="0" err="1" smtClean="0">
                <a:solidFill>
                  <a:schemeClr val="bg1"/>
                </a:solidFill>
              </a:rPr>
              <a:t>disturbance</a:t>
            </a:r>
            <a:r>
              <a:rPr lang="nl-NL" sz="2800" dirty="0" smtClean="0">
                <a:solidFill>
                  <a:schemeClr val="bg1"/>
                </a:solidFill>
              </a:rPr>
              <a:t> in </a:t>
            </a:r>
            <a:r>
              <a:rPr lang="nl-NL" sz="2800" dirty="0" err="1" smtClean="0">
                <a:solidFill>
                  <a:schemeClr val="bg1"/>
                </a:solidFill>
              </a:rPr>
              <a:t>nodule</a:t>
            </a:r>
            <a:r>
              <a:rPr lang="nl-NL" sz="2800" dirty="0" smtClean="0">
                <a:solidFill>
                  <a:schemeClr val="bg1"/>
                </a:solidFill>
              </a:rPr>
              <a:t> area</a:t>
            </a:r>
            <a:endParaRPr lang="nl-BE" sz="2800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82282" y="3797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grpSp>
        <p:nvGrpSpPr>
          <p:cNvPr id="17" name="Group 16"/>
          <p:cNvGrpSpPr/>
          <p:nvPr/>
        </p:nvGrpSpPr>
        <p:grpSpPr>
          <a:xfrm>
            <a:off x="1532996" y="2038997"/>
            <a:ext cx="7515299" cy="4819003"/>
            <a:chOff x="1532996" y="2038997"/>
            <a:chExt cx="7515299" cy="4819003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2873263"/>
                </p:ext>
              </p:extLst>
            </p:nvPr>
          </p:nvGraphicFramePr>
          <p:xfrm>
            <a:off x="1682282" y="3248025"/>
            <a:ext cx="5762625" cy="3609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29" r:id="rId4" imgW="9737123" imgH="6116828" progId="Prism6.Document">
                    <p:embed/>
                  </p:oleObj>
                </mc:Choice>
                <mc:Fallback>
                  <p:oleObj r:id="rId4" imgW="9737123" imgH="6116828" progId="Prism6.Document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82282" y="3248025"/>
                          <a:ext cx="5762625" cy="36099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1532996" y="2346256"/>
              <a:ext cx="13876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>
                  <a:solidFill>
                    <a:schemeClr val="bg1"/>
                  </a:solidFill>
                </a:rPr>
                <a:t>1 White spot</a:t>
              </a:r>
              <a:endParaRPr lang="nl-BE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91896" y="2038997"/>
              <a:ext cx="834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>
                  <a:solidFill>
                    <a:schemeClr val="bg1"/>
                  </a:solidFill>
                </a:rPr>
                <a:t>2 </a:t>
              </a:r>
              <a:r>
                <a:rPr lang="nl-NL" dirty="0" err="1" smtClean="0">
                  <a:solidFill>
                    <a:schemeClr val="bg1"/>
                  </a:solidFill>
                </a:rPr>
                <a:t>Crest</a:t>
              </a:r>
              <a:endParaRPr lang="nl-BE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93582" y="2940766"/>
              <a:ext cx="907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>
                  <a:solidFill>
                    <a:schemeClr val="bg1"/>
                  </a:solidFill>
                </a:rPr>
                <a:t>3 </a:t>
              </a:r>
              <a:r>
                <a:rPr lang="nl-NL" dirty="0" err="1" smtClean="0">
                  <a:solidFill>
                    <a:schemeClr val="bg1"/>
                  </a:solidFill>
                </a:rPr>
                <a:t>Valley</a:t>
              </a:r>
              <a:endParaRPr lang="nl-BE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444907" y="6421213"/>
              <a:ext cx="16033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>
                  <a:solidFill>
                    <a:schemeClr val="bg1"/>
                  </a:solidFill>
                </a:rPr>
                <a:t>4 </a:t>
              </a:r>
              <a:r>
                <a:rPr lang="nl-NL" dirty="0" err="1" smtClean="0">
                  <a:solidFill>
                    <a:schemeClr val="bg1"/>
                  </a:solidFill>
                </a:rPr>
                <a:t>Outside</a:t>
              </a:r>
              <a:r>
                <a:rPr lang="nl-NL" dirty="0" smtClean="0">
                  <a:solidFill>
                    <a:schemeClr val="bg1"/>
                  </a:solidFill>
                </a:rPr>
                <a:t> track</a:t>
              </a:r>
              <a:endParaRPr lang="nl-BE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11056" y="569539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>
                  <a:solidFill>
                    <a:schemeClr val="bg1"/>
                  </a:solidFill>
                </a:rPr>
                <a:t>1</a:t>
              </a:r>
              <a:endParaRPr lang="nl-BE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01642" y="551072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2</a:t>
              </a:r>
              <a:endParaRPr lang="nl-BE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93582" y="486096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>
                  <a:solidFill>
                    <a:schemeClr val="bg1"/>
                  </a:solidFill>
                </a:rPr>
                <a:t>3</a:t>
              </a:r>
              <a:endParaRPr lang="nl-BE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594100" y="414507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5</a:t>
              </a:r>
              <a:endParaRPr lang="nl-BE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56707" y="77093"/>
            <a:ext cx="1812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chemeClr val="bg1"/>
                </a:solidFill>
              </a:rPr>
              <a:t>Mevenkamp</a:t>
            </a:r>
            <a:r>
              <a:rPr lang="nl-NL" dirty="0" smtClean="0">
                <a:solidFill>
                  <a:schemeClr val="bg1"/>
                </a:solidFill>
              </a:rPr>
              <a:t> et al</a:t>
            </a:r>
            <a:endParaRPr lang="nl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6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4366" y="209032"/>
            <a:ext cx="645619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600" dirty="0" smtClean="0">
                <a:solidFill>
                  <a:srgbClr val="002060"/>
                </a:solidFill>
              </a:rPr>
              <a:t>The </a:t>
            </a:r>
            <a:r>
              <a:rPr lang="nl-NL" sz="3600" dirty="0" err="1" smtClean="0">
                <a:solidFill>
                  <a:srgbClr val="002060"/>
                </a:solidFill>
              </a:rPr>
              <a:t>connectivity</a:t>
            </a:r>
            <a:r>
              <a:rPr lang="nl-NL" sz="3600" dirty="0" smtClean="0">
                <a:solidFill>
                  <a:srgbClr val="002060"/>
                </a:solidFill>
              </a:rPr>
              <a:t> </a:t>
            </a:r>
            <a:r>
              <a:rPr lang="nl-NL" sz="3600" dirty="0" err="1" smtClean="0">
                <a:solidFill>
                  <a:srgbClr val="002060"/>
                </a:solidFill>
              </a:rPr>
              <a:t>and</a:t>
            </a:r>
            <a:r>
              <a:rPr lang="nl-NL" sz="3600" dirty="0" smtClean="0">
                <a:solidFill>
                  <a:srgbClr val="002060"/>
                </a:solidFill>
              </a:rPr>
              <a:t> </a:t>
            </a:r>
            <a:r>
              <a:rPr lang="nl-NL" sz="3600" dirty="0" err="1" smtClean="0">
                <a:solidFill>
                  <a:srgbClr val="002060"/>
                </a:solidFill>
              </a:rPr>
              <a:t>distribution</a:t>
            </a:r>
            <a:r>
              <a:rPr lang="nl-NL" sz="3600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nl-NL" sz="3600" dirty="0" smtClean="0">
                <a:solidFill>
                  <a:srgbClr val="002060"/>
                </a:solidFill>
              </a:rPr>
              <a:t>of free-living marine </a:t>
            </a:r>
            <a:r>
              <a:rPr lang="nl-NL" sz="3600" dirty="0" err="1" smtClean="0">
                <a:solidFill>
                  <a:srgbClr val="002060"/>
                </a:solidFill>
              </a:rPr>
              <a:t>nematodes</a:t>
            </a:r>
            <a:endParaRPr lang="nl-NL" sz="3600" dirty="0" smtClean="0">
              <a:solidFill>
                <a:srgbClr val="002060"/>
              </a:solidFill>
            </a:endParaRPr>
          </a:p>
          <a:p>
            <a:pPr algn="ctr"/>
            <a:endParaRPr lang="nl-NL" sz="3600" dirty="0" smtClean="0">
              <a:solidFill>
                <a:srgbClr val="002060"/>
              </a:solidFill>
            </a:endParaRPr>
          </a:p>
          <a:p>
            <a:pPr algn="ctr"/>
            <a:r>
              <a:rPr lang="nl-NL" sz="3600" i="1" dirty="0" smtClean="0">
                <a:solidFill>
                  <a:srgbClr val="002060"/>
                </a:solidFill>
              </a:rPr>
              <a:t>Is </a:t>
            </a:r>
            <a:r>
              <a:rPr lang="nl-NL" sz="3600" i="1" dirty="0" err="1" smtClean="0">
                <a:solidFill>
                  <a:srgbClr val="002060"/>
                </a:solidFill>
              </a:rPr>
              <a:t>the</a:t>
            </a:r>
            <a:r>
              <a:rPr lang="nl-NL" sz="3600" i="1" dirty="0" smtClean="0">
                <a:solidFill>
                  <a:srgbClr val="002060"/>
                </a:solidFill>
              </a:rPr>
              <a:t> </a:t>
            </a:r>
            <a:r>
              <a:rPr lang="nl-NL" sz="3600" i="1" dirty="0" err="1" smtClean="0">
                <a:solidFill>
                  <a:srgbClr val="002060"/>
                </a:solidFill>
              </a:rPr>
              <a:t>sky</a:t>
            </a:r>
            <a:r>
              <a:rPr lang="nl-NL" sz="3600" i="1" dirty="0" smtClean="0">
                <a:solidFill>
                  <a:srgbClr val="002060"/>
                </a:solidFill>
              </a:rPr>
              <a:t> </a:t>
            </a:r>
            <a:r>
              <a:rPr lang="nl-NL" sz="3600" i="1" dirty="0" err="1" smtClean="0">
                <a:solidFill>
                  <a:srgbClr val="002060"/>
                </a:solidFill>
              </a:rPr>
              <a:t>the</a:t>
            </a:r>
            <a:r>
              <a:rPr lang="nl-NL" sz="3600" i="1" dirty="0" smtClean="0">
                <a:solidFill>
                  <a:srgbClr val="002060"/>
                </a:solidFill>
              </a:rPr>
              <a:t> limit?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21378" y="2768600"/>
            <a:ext cx="597028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2800" i="1" dirty="0" smtClean="0">
                <a:solidFill>
                  <a:schemeClr val="accent1">
                    <a:lumMod val="75000"/>
                  </a:schemeClr>
                </a:solidFill>
              </a:rPr>
              <a:t>‘</a:t>
            </a:r>
            <a:r>
              <a:rPr lang="nl-NL" sz="2800" i="1" dirty="0" err="1" smtClean="0">
                <a:solidFill>
                  <a:schemeClr val="accent1">
                    <a:lumMod val="75000"/>
                  </a:schemeClr>
                </a:solidFill>
              </a:rPr>
              <a:t>Everything</a:t>
            </a:r>
            <a:r>
              <a:rPr lang="nl-NL" sz="2800" i="1" dirty="0" smtClean="0">
                <a:solidFill>
                  <a:schemeClr val="accent1">
                    <a:lumMod val="75000"/>
                  </a:schemeClr>
                </a:solidFill>
              </a:rPr>
              <a:t> is </a:t>
            </a:r>
            <a:r>
              <a:rPr lang="nl-NL" sz="2800" i="1" dirty="0" err="1" smtClean="0">
                <a:solidFill>
                  <a:schemeClr val="accent1">
                    <a:lumMod val="75000"/>
                  </a:schemeClr>
                </a:solidFill>
              </a:rPr>
              <a:t>everywhere</a:t>
            </a:r>
            <a:r>
              <a:rPr lang="nl-NL" sz="2800" i="1" dirty="0" smtClean="0">
                <a:solidFill>
                  <a:schemeClr val="accent1">
                    <a:lumMod val="75000"/>
                  </a:schemeClr>
                </a:solidFill>
              </a:rPr>
              <a:t> ‘ ?</a:t>
            </a:r>
          </a:p>
          <a:p>
            <a:pPr marL="285750" indent="-285750">
              <a:buFontTx/>
              <a:buChar char="-"/>
            </a:pPr>
            <a:endParaRPr lang="nl-NL" sz="2800" i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nl-NL" sz="2800" i="1" dirty="0" smtClean="0">
                <a:solidFill>
                  <a:schemeClr val="accent1">
                    <a:lumMod val="75000"/>
                  </a:schemeClr>
                </a:solidFill>
              </a:rPr>
              <a:t>Distribution </a:t>
            </a:r>
            <a:r>
              <a:rPr lang="nl-NL" sz="2800" i="1" dirty="0" err="1" smtClean="0">
                <a:solidFill>
                  <a:schemeClr val="accent1">
                    <a:lumMod val="75000"/>
                  </a:schemeClr>
                </a:solidFill>
              </a:rPr>
              <a:t>through</a:t>
            </a:r>
            <a:r>
              <a:rPr lang="nl-NL" sz="2800" i="1" dirty="0" smtClean="0">
                <a:solidFill>
                  <a:schemeClr val="accent1">
                    <a:lumMod val="75000"/>
                  </a:schemeClr>
                </a:solidFill>
              </a:rPr>
              <a:t> water column (?)</a:t>
            </a:r>
          </a:p>
          <a:p>
            <a:r>
              <a:rPr lang="nl-NL" sz="280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nl-BE" sz="28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88078" y="5223123"/>
            <a:ext cx="47804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8800" i="1" dirty="0" err="1" smtClean="0">
                <a:latin typeface="Freestyle Script" panose="030804020302050B0404" pitchFamily="66" charset="0"/>
              </a:rPr>
              <a:t>Thank</a:t>
            </a:r>
            <a:r>
              <a:rPr lang="nl-NL" sz="8800" i="1" dirty="0" smtClean="0">
                <a:latin typeface="Freestyle Script" panose="030804020302050B0404" pitchFamily="66" charset="0"/>
              </a:rPr>
              <a:t> </a:t>
            </a:r>
            <a:r>
              <a:rPr lang="nl-NL" sz="8800" i="1" dirty="0" err="1" smtClean="0">
                <a:latin typeface="Freestyle Script" panose="030804020302050B0404" pitchFamily="66" charset="0"/>
              </a:rPr>
              <a:t>You</a:t>
            </a:r>
            <a:r>
              <a:rPr lang="nl-NL" sz="8800" i="1" dirty="0" smtClean="0">
                <a:latin typeface="Freestyle Script" panose="030804020302050B0404" pitchFamily="66" charset="0"/>
              </a:rPr>
              <a:t>  !!!</a:t>
            </a:r>
            <a:endParaRPr lang="nl-BE" sz="8800" i="1"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36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8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Glochitris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80198" y="601277"/>
            <a:ext cx="6858000" cy="565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1626" y="1291497"/>
            <a:ext cx="6756978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2800" dirty="0" err="1" smtClean="0">
                <a:solidFill>
                  <a:schemeClr val="bg1"/>
                </a:solidFill>
              </a:rPr>
              <a:t>Introduction</a:t>
            </a:r>
            <a:r>
              <a:rPr lang="nl-BE" sz="2800" dirty="0" smtClean="0">
                <a:solidFill>
                  <a:schemeClr val="bg1"/>
                </a:solidFill>
              </a:rPr>
              <a:t>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800" dirty="0" err="1" smtClean="0">
                <a:solidFill>
                  <a:schemeClr val="bg1"/>
                </a:solidFill>
              </a:rPr>
              <a:t>Their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biology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</a:t>
            </a:r>
            <a:r>
              <a:rPr lang="nl-NL" sz="2800" dirty="0" smtClean="0">
                <a:solidFill>
                  <a:schemeClr val="bg1"/>
                </a:solidFill>
              </a:rPr>
              <a:t>Life </a:t>
            </a:r>
            <a:r>
              <a:rPr lang="nl-NL" sz="2800" dirty="0" err="1" smtClean="0">
                <a:solidFill>
                  <a:schemeClr val="bg1"/>
                </a:solidFill>
              </a:rPr>
              <a:t>strategy</a:t>
            </a:r>
            <a:endParaRPr lang="nl-NL" sz="2800" dirty="0">
              <a:solidFill>
                <a:schemeClr val="bg1"/>
              </a:solidFill>
            </a:endParaRPr>
          </a:p>
          <a:p>
            <a:pPr marL="1257300" lvl="2" indent="-342900">
              <a:buFont typeface="Wingdings" panose="05000000000000000000" pitchFamily="2" charset="2"/>
              <a:buChar char="ü"/>
            </a:pPr>
            <a:endParaRPr lang="nl-NL" sz="2800" dirty="0" smtClean="0">
              <a:solidFill>
                <a:schemeClr val="bg1"/>
              </a:solidFill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nl-NL" sz="2800" dirty="0" err="1" smtClean="0">
                <a:solidFill>
                  <a:schemeClr val="bg1"/>
                </a:solidFill>
              </a:rPr>
              <a:t>Dioecious</a:t>
            </a:r>
            <a:r>
              <a:rPr lang="nl-NL" sz="2800" dirty="0" smtClean="0">
                <a:solidFill>
                  <a:schemeClr val="bg1"/>
                </a:solidFill>
              </a:rPr>
              <a:t> (</a:t>
            </a:r>
            <a:r>
              <a:rPr lang="nl-NL" sz="2800" dirty="0" err="1" smtClean="0">
                <a:solidFill>
                  <a:schemeClr val="bg1"/>
                </a:solidFill>
              </a:rPr>
              <a:t>copulation</a:t>
            </a:r>
            <a:r>
              <a:rPr lang="nl-NL" sz="2800" dirty="0" smtClean="0">
                <a:solidFill>
                  <a:schemeClr val="bg1"/>
                </a:solidFill>
              </a:rPr>
              <a:t>)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nl-NL" sz="2800" dirty="0" smtClean="0">
              <a:solidFill>
                <a:schemeClr val="bg1"/>
              </a:solidFill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nl-NL" sz="2800" dirty="0" err="1" smtClean="0">
                <a:solidFill>
                  <a:schemeClr val="bg1"/>
                </a:solidFill>
              </a:rPr>
              <a:t>Oviparous</a:t>
            </a:r>
            <a:r>
              <a:rPr lang="nl-NL" sz="2800" dirty="0" smtClean="0">
                <a:solidFill>
                  <a:schemeClr val="bg1"/>
                </a:solidFill>
              </a:rPr>
              <a:t> (</a:t>
            </a:r>
            <a:r>
              <a:rPr lang="nl-NL" sz="2800" dirty="0" err="1" smtClean="0">
                <a:solidFill>
                  <a:schemeClr val="bg1"/>
                </a:solidFill>
              </a:rPr>
              <a:t>eggs</a:t>
            </a:r>
            <a:r>
              <a:rPr lang="nl-NL" sz="2800" dirty="0" smtClean="0">
                <a:solidFill>
                  <a:schemeClr val="bg1"/>
                </a:solidFill>
              </a:rPr>
              <a:t> in environment)</a:t>
            </a:r>
          </a:p>
          <a:p>
            <a:pPr lvl="2"/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smtClean="0">
                <a:solidFill>
                  <a:schemeClr val="bg1"/>
                </a:solidFill>
              </a:rPr>
              <a:t>     </a:t>
            </a:r>
            <a:r>
              <a:rPr lang="nl-NL" sz="2800" dirty="0" err="1" smtClean="0">
                <a:solidFill>
                  <a:schemeClr val="bg1"/>
                </a:solidFill>
              </a:rPr>
              <a:t>Occasionnaly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Ovoviviparous</a:t>
            </a:r>
            <a:endParaRPr lang="nl-NL" sz="2800" dirty="0" smtClean="0">
              <a:solidFill>
                <a:schemeClr val="bg1"/>
              </a:solidFill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nl-NL" sz="2800" dirty="0" smtClean="0">
              <a:solidFill>
                <a:schemeClr val="bg1"/>
              </a:solidFill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nl-NL" sz="2800" dirty="0" smtClean="0">
                <a:solidFill>
                  <a:schemeClr val="bg1"/>
                </a:solidFill>
              </a:rPr>
              <a:t>≠ </a:t>
            </a:r>
            <a:r>
              <a:rPr lang="nl-NL" sz="2800" dirty="0" err="1" smtClean="0">
                <a:solidFill>
                  <a:schemeClr val="bg1"/>
                </a:solidFill>
              </a:rPr>
              <a:t>juvenile</a:t>
            </a:r>
            <a:r>
              <a:rPr lang="nl-NL" sz="2800" dirty="0" smtClean="0">
                <a:solidFill>
                  <a:schemeClr val="bg1"/>
                </a:solidFill>
              </a:rPr>
              <a:t> stages (</a:t>
            </a:r>
            <a:r>
              <a:rPr lang="nl-NL" sz="2800" dirty="0" err="1" smtClean="0">
                <a:solidFill>
                  <a:schemeClr val="bg1"/>
                </a:solidFill>
              </a:rPr>
              <a:t>molting</a:t>
            </a:r>
            <a:r>
              <a:rPr lang="nl-NL" sz="2800" dirty="0" smtClean="0">
                <a:solidFill>
                  <a:schemeClr val="bg1"/>
                </a:solidFill>
              </a:rPr>
              <a:t>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nl-NL" sz="2800" dirty="0" smtClean="0">
              <a:solidFill>
                <a:schemeClr val="bg1"/>
              </a:solidFill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nl-NL" sz="2800" dirty="0" smtClean="0">
                <a:solidFill>
                  <a:schemeClr val="bg1"/>
                </a:solidFill>
              </a:rPr>
              <a:t>(</a:t>
            </a:r>
            <a:r>
              <a:rPr lang="nl-NL" sz="2800" dirty="0" err="1" smtClean="0">
                <a:solidFill>
                  <a:schemeClr val="bg1"/>
                </a:solidFill>
              </a:rPr>
              <a:t>Dauer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larva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for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some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 err="1" smtClean="0">
                <a:solidFill>
                  <a:schemeClr val="bg1"/>
                </a:solidFill>
              </a:rPr>
              <a:t>Rhabditids</a:t>
            </a:r>
            <a:r>
              <a:rPr lang="nl-NL" sz="2800" dirty="0" smtClean="0">
                <a:solidFill>
                  <a:schemeClr val="bg1"/>
                </a:solidFill>
              </a:rPr>
              <a:t>)	)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endParaRPr lang="nl-NL" sz="2800" dirty="0" smtClean="0">
              <a:solidFill>
                <a:schemeClr val="bg1"/>
              </a:solidFill>
            </a:endParaRPr>
          </a:p>
          <a:p>
            <a:pPr marL="1257300" lvl="2" indent="-342900">
              <a:buFont typeface="Wingdings" panose="05000000000000000000" pitchFamily="2" charset="2"/>
              <a:buChar char="ü"/>
            </a:pPr>
            <a:endParaRPr lang="nl-NL" sz="28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nl-NL" sz="2800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2657" y="-104503"/>
            <a:ext cx="6949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i="1" dirty="0" smtClean="0">
                <a:solidFill>
                  <a:schemeClr val="bg1"/>
                </a:solidFill>
              </a:rPr>
              <a:t>The </a:t>
            </a:r>
            <a:r>
              <a:rPr lang="nl-NL" sz="2000" i="1" dirty="0" err="1" smtClean="0">
                <a:solidFill>
                  <a:schemeClr val="bg1"/>
                </a:solidFill>
              </a:rPr>
              <a:t>connectivity</a:t>
            </a:r>
            <a:r>
              <a:rPr lang="nl-NL" sz="2000" i="1" dirty="0" smtClean="0">
                <a:solidFill>
                  <a:schemeClr val="bg1"/>
                </a:solidFill>
              </a:rPr>
              <a:t> </a:t>
            </a:r>
            <a:r>
              <a:rPr lang="nl-NL" sz="2000" i="1" dirty="0" err="1" smtClean="0">
                <a:solidFill>
                  <a:schemeClr val="bg1"/>
                </a:solidFill>
              </a:rPr>
              <a:t>and</a:t>
            </a:r>
            <a:r>
              <a:rPr lang="nl-NL" sz="2000" i="1" dirty="0" smtClean="0">
                <a:solidFill>
                  <a:schemeClr val="bg1"/>
                </a:solidFill>
              </a:rPr>
              <a:t> </a:t>
            </a:r>
            <a:r>
              <a:rPr lang="nl-NL" sz="2000" i="1" dirty="0" err="1" smtClean="0">
                <a:solidFill>
                  <a:schemeClr val="bg1"/>
                </a:solidFill>
              </a:rPr>
              <a:t>distribution</a:t>
            </a:r>
            <a:r>
              <a:rPr lang="nl-NL" sz="2000" i="1" dirty="0" smtClean="0">
                <a:solidFill>
                  <a:schemeClr val="bg1"/>
                </a:solidFill>
              </a:rPr>
              <a:t> of free-living marine </a:t>
            </a:r>
            <a:r>
              <a:rPr lang="nl-NL" sz="2000" i="1" dirty="0" err="1" smtClean="0">
                <a:solidFill>
                  <a:schemeClr val="bg1"/>
                </a:solidFill>
              </a:rPr>
              <a:t>nematodes</a:t>
            </a:r>
            <a:endParaRPr lang="nl-NL" sz="2000" i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13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extBox 6"/>
          <p:cNvSpPr txBox="1">
            <a:spLocks noChangeArrowheads="1"/>
          </p:cNvSpPr>
          <p:nvPr/>
        </p:nvSpPr>
        <p:spPr bwMode="auto">
          <a:xfrm>
            <a:off x="77229" y="865838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 sz="2000" dirty="0">
              <a:latin typeface="+mn-lt"/>
            </a:endParaRPr>
          </a:p>
          <a:p>
            <a:pPr eaLnBrk="1" hangingPunct="1"/>
            <a:endParaRPr lang="nl-BE" altLang="nl-BE" sz="2000" dirty="0">
              <a:latin typeface="+mn-lt"/>
            </a:endParaRPr>
          </a:p>
        </p:txBody>
      </p:sp>
      <p:pic>
        <p:nvPicPr>
          <p:cNvPr id="20485" name="Picture 4" descr="http://www.senckenberg.de/images/content/forschung/projekte/nordsee/wattschnittkor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8525"/>
            <a:ext cx="45720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Isosceles Triangle 9"/>
          <p:cNvSpPr/>
          <p:nvPr/>
        </p:nvSpPr>
        <p:spPr>
          <a:xfrm rot="16200000">
            <a:off x="3397251" y="4459287"/>
            <a:ext cx="2997200" cy="1800225"/>
          </a:xfrm>
          <a:prstGeom prst="triangle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sp>
        <p:nvSpPr>
          <p:cNvPr id="20487" name="TextBox 10"/>
          <p:cNvSpPr txBox="1">
            <a:spLocks noChangeArrowheads="1"/>
          </p:cNvSpPr>
          <p:nvPr/>
        </p:nvSpPr>
        <p:spPr bwMode="auto">
          <a:xfrm>
            <a:off x="2706688" y="6489701"/>
            <a:ext cx="17922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BE" altLang="nl-BE" sz="1400">
                <a:solidFill>
                  <a:schemeClr val="accent1">
                    <a:lumMod val="75000"/>
                  </a:schemeClr>
                </a:solidFill>
              </a:rPr>
              <a:t>www.senckenberg.de</a:t>
            </a:r>
          </a:p>
        </p:txBody>
      </p:sp>
      <p:sp>
        <p:nvSpPr>
          <p:cNvPr id="1033" name="TextBox 11"/>
          <p:cNvSpPr txBox="1">
            <a:spLocks noChangeArrowheads="1"/>
          </p:cNvSpPr>
          <p:nvPr/>
        </p:nvSpPr>
        <p:spPr bwMode="auto">
          <a:xfrm>
            <a:off x="1331913" y="3573463"/>
            <a:ext cx="13747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nl-BE" b="1" dirty="0">
                <a:latin typeface="+mn-lt"/>
                <a:cs typeface="Arial" charset="0"/>
              </a:rPr>
              <a:t>macrofauna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778500" y="3860800"/>
          <a:ext cx="3546475" cy="300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" name="Picture" r:id="rId4" imgW="4343776" imgH="3680779" progId="PictureIt!.Picture">
                  <p:embed/>
                </p:oleObj>
              </mc:Choice>
              <mc:Fallback>
                <p:oleObj name="Picture" r:id="rId4" imgW="4343776" imgH="3680779" progId="PictureIt!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8500" y="3860800"/>
                        <a:ext cx="3546475" cy="300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7" name="TextBox 13"/>
          <p:cNvSpPr txBox="1">
            <a:spLocks noChangeArrowheads="1"/>
          </p:cNvSpPr>
          <p:nvPr/>
        </p:nvSpPr>
        <p:spPr bwMode="auto">
          <a:xfrm>
            <a:off x="7164388" y="3500438"/>
            <a:ext cx="12525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nl-BE" b="1">
                <a:latin typeface="+mn-lt"/>
                <a:cs typeface="Arial" charset="0"/>
              </a:rPr>
              <a:t>meiofauna</a:t>
            </a:r>
          </a:p>
        </p:txBody>
      </p:sp>
      <p:sp>
        <p:nvSpPr>
          <p:cNvPr id="20492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9959175-8098-4539-860A-9F88C984947B}" type="slidenum">
              <a:rPr lang="nl-BE" altLang="nl-BE" sz="1200" smtClean="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nl-BE" altLang="nl-BE" sz="1200" smtClean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229" y="175677"/>
            <a:ext cx="562012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2800" dirty="0" err="1" smtClean="0">
                <a:solidFill>
                  <a:schemeClr val="accent1">
                    <a:lumMod val="75000"/>
                  </a:schemeClr>
                </a:solidFill>
              </a:rPr>
              <a:t>Introduction</a:t>
            </a:r>
            <a:r>
              <a:rPr lang="nl-BE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800" dirty="0" err="1" smtClean="0">
                <a:solidFill>
                  <a:schemeClr val="accent1">
                    <a:lumMod val="75000"/>
                  </a:schemeClr>
                </a:solidFill>
              </a:rPr>
              <a:t>Their</a:t>
            </a:r>
            <a:r>
              <a:rPr lang="nl-NL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2800" dirty="0" err="1" smtClean="0">
                <a:solidFill>
                  <a:schemeClr val="accent1">
                    <a:lumMod val="75000"/>
                  </a:schemeClr>
                </a:solidFill>
              </a:rPr>
              <a:t>success</a:t>
            </a:r>
            <a:endParaRPr lang="nl-NL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altLang="nl-BE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“</a:t>
            </a:r>
            <a:r>
              <a:rPr lang="nl-BE" altLang="nl-BE" sz="20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Meios</a:t>
            </a:r>
            <a:r>
              <a:rPr lang="nl-BE" altLang="nl-BE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“ </a:t>
            </a:r>
            <a:r>
              <a:rPr lang="nl-BE" altLang="nl-BE" sz="20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intermediate</a:t>
            </a:r>
            <a:r>
              <a:rPr lang="nl-BE" altLang="nl-BE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nl-BE" altLang="nl-BE" sz="20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to</a:t>
            </a:r>
            <a:r>
              <a:rPr lang="nl-BE" altLang="nl-BE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micro- </a:t>
            </a:r>
            <a:r>
              <a:rPr lang="nl-BE" altLang="nl-BE" sz="20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and</a:t>
            </a:r>
            <a:r>
              <a:rPr lang="nl-BE" altLang="nl-BE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macrofauna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altLang="nl-BE" sz="20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Retained</a:t>
            </a:r>
            <a:r>
              <a:rPr lang="nl-BE" altLang="nl-BE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on 38 (or 32) µm </a:t>
            </a:r>
            <a:r>
              <a:rPr lang="nl-BE" altLang="nl-BE" sz="20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sieve</a:t>
            </a:r>
            <a:r>
              <a:rPr lang="nl-BE" altLang="nl-BE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altLang="nl-BE" sz="20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Protists</a:t>
            </a:r>
            <a:r>
              <a:rPr lang="nl-BE" altLang="nl-BE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(</a:t>
            </a:r>
            <a:r>
              <a:rPr lang="nl-BE" altLang="nl-BE" sz="20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forams</a:t>
            </a:r>
            <a:r>
              <a:rPr lang="nl-BE" altLang="nl-BE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) </a:t>
            </a:r>
            <a:r>
              <a:rPr lang="nl-BE" altLang="nl-BE" sz="20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and</a:t>
            </a:r>
            <a:r>
              <a:rPr lang="nl-BE" altLang="nl-BE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nl-BE" altLang="nl-BE" sz="20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metazoans</a:t>
            </a:r>
            <a:endParaRPr lang="nl-BE" altLang="nl-BE" sz="2000" b="1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altLang="nl-BE" sz="20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Almost</a:t>
            </a:r>
            <a:r>
              <a:rPr lang="nl-BE" altLang="nl-BE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nl-BE" altLang="nl-BE" sz="20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exclusively</a:t>
            </a:r>
            <a:r>
              <a:rPr lang="nl-BE" altLang="nl-BE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 </a:t>
            </a:r>
            <a:r>
              <a:rPr lang="nl-BE" altLang="nl-BE" sz="20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associated</a:t>
            </a:r>
            <a:r>
              <a:rPr lang="nl-BE" altLang="nl-BE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nl-BE" altLang="nl-BE" sz="20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with</a:t>
            </a:r>
            <a:r>
              <a:rPr lang="nl-BE" altLang="nl-BE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nl-BE" altLang="nl-BE" sz="20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seafloor</a:t>
            </a:r>
            <a:r>
              <a:rPr lang="nl-BE" altLang="nl-BE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(</a:t>
            </a:r>
            <a:r>
              <a:rPr lang="nl-BE" altLang="nl-BE" sz="20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s.l</a:t>
            </a:r>
            <a:r>
              <a:rPr lang="nl-BE" altLang="nl-BE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.)</a:t>
            </a:r>
          </a:p>
          <a:p>
            <a:r>
              <a:rPr lang="nl-BE" altLang="nl-BE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	-  </a:t>
            </a:r>
            <a:r>
              <a:rPr lang="nl-BE" altLang="nl-BE" sz="20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mainly</a:t>
            </a:r>
            <a:r>
              <a:rPr lang="nl-BE" altLang="nl-BE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as </a:t>
            </a:r>
            <a:r>
              <a:rPr lang="nl-BE" altLang="nl-BE" sz="20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endofauna</a:t>
            </a:r>
            <a:r>
              <a:rPr lang="nl-BE" altLang="nl-BE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in soft </a:t>
            </a:r>
            <a:r>
              <a:rPr lang="nl-BE" altLang="nl-BE" sz="20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sediments</a:t>
            </a:r>
            <a:endParaRPr lang="nl-BE" altLang="nl-BE" sz="20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r>
              <a:rPr lang="nl-BE" altLang="nl-BE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	-  </a:t>
            </a:r>
            <a:r>
              <a:rPr lang="nl-BE" altLang="nl-BE" sz="20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also</a:t>
            </a:r>
            <a:r>
              <a:rPr lang="nl-BE" altLang="nl-BE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as </a:t>
            </a:r>
            <a:r>
              <a:rPr lang="nl-BE" altLang="nl-BE" sz="20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epifauna</a:t>
            </a:r>
            <a:r>
              <a:rPr lang="nl-BE" altLang="nl-BE" sz="2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on  ‘</a:t>
            </a:r>
            <a:r>
              <a:rPr lang="nl-BE" altLang="nl-BE" sz="2000" dirty="0" smtClean="0">
                <a:solidFill>
                  <a:schemeClr val="accent1">
                    <a:lumMod val="75000"/>
                  </a:schemeClr>
                </a:solidFill>
              </a:rPr>
              <a:t>hard’ </a:t>
            </a:r>
            <a:r>
              <a:rPr lang="nl-BE" altLang="nl-BE" sz="20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substrates</a:t>
            </a:r>
            <a:endParaRPr lang="nl-BE" altLang="nl-BE" sz="20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nl-NL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1257300" lvl="2" indent="-342900">
              <a:buFont typeface="Wingdings" panose="05000000000000000000" pitchFamily="2" charset="2"/>
              <a:buChar char="ü"/>
            </a:pPr>
            <a:endParaRPr lang="nl-NL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1257300" lvl="2" indent="-342900">
              <a:buFont typeface="Wingdings" panose="05000000000000000000" pitchFamily="2" charset="2"/>
              <a:buChar char="ü"/>
            </a:pPr>
            <a:endParaRPr lang="nl-NL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nl-NL" sz="28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29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/>
      <p:bldP spid="10" grpId="0" animBg="1"/>
      <p:bldP spid="10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9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3571315"/>
              </p:ext>
            </p:extLst>
          </p:nvPr>
        </p:nvGraphicFramePr>
        <p:xfrm>
          <a:off x="1191559" y="1412875"/>
          <a:ext cx="7340600" cy="544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6" name="Worksheet" r:id="rId4" imgW="6200812" imgH="4152928" progId="Excel.Sheet.8">
                  <p:embed/>
                </p:oleObj>
              </mc:Choice>
              <mc:Fallback>
                <p:oleObj name="Worksheet" r:id="rId4" imgW="6200812" imgH="4152928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559" y="1412875"/>
                        <a:ext cx="7340600" cy="544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6082810"/>
              </p:ext>
            </p:extLst>
          </p:nvPr>
        </p:nvGraphicFramePr>
        <p:xfrm>
          <a:off x="364191" y="2541494"/>
          <a:ext cx="5673165" cy="4316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57888" y="250097"/>
            <a:ext cx="566379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2800" dirty="0" err="1" smtClean="0">
                <a:solidFill>
                  <a:schemeClr val="accent1">
                    <a:lumMod val="75000"/>
                  </a:schemeClr>
                </a:solidFill>
              </a:rPr>
              <a:t>Introduction</a:t>
            </a:r>
            <a:r>
              <a:rPr lang="nl-BE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800" dirty="0" err="1" smtClean="0">
                <a:solidFill>
                  <a:schemeClr val="accent1">
                    <a:lumMod val="75000"/>
                  </a:schemeClr>
                </a:solidFill>
              </a:rPr>
              <a:t>Their</a:t>
            </a:r>
            <a:r>
              <a:rPr lang="nl-NL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2800" dirty="0" err="1" smtClean="0">
                <a:solidFill>
                  <a:schemeClr val="accent1">
                    <a:lumMod val="75000"/>
                  </a:schemeClr>
                </a:solidFill>
              </a:rPr>
              <a:t>success</a:t>
            </a:r>
            <a:endParaRPr lang="nl-NL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altLang="nl-BE" sz="2000" dirty="0" err="1" smtClean="0">
                <a:solidFill>
                  <a:schemeClr val="accent1">
                    <a:lumMod val="75000"/>
                  </a:schemeClr>
                </a:solidFill>
              </a:rPr>
              <a:t>Metazoan</a:t>
            </a:r>
            <a:r>
              <a:rPr lang="nl-BE" altLang="nl-BE" sz="2000" dirty="0" smtClean="0">
                <a:solidFill>
                  <a:schemeClr val="accent1">
                    <a:lumMod val="75000"/>
                  </a:schemeClr>
                </a:solidFill>
              </a:rPr>
              <a:t> meiofauna : </a:t>
            </a:r>
            <a:r>
              <a:rPr lang="nl-BE" altLang="nl-BE" sz="2000" dirty="0" err="1" smtClean="0">
                <a:solidFill>
                  <a:schemeClr val="accent1">
                    <a:lumMod val="75000"/>
                  </a:schemeClr>
                </a:solidFill>
              </a:rPr>
              <a:t>Nematodes</a:t>
            </a:r>
            <a:r>
              <a:rPr lang="nl-BE" altLang="nl-BE" sz="2000" dirty="0" smtClean="0">
                <a:solidFill>
                  <a:schemeClr val="accent1">
                    <a:lumMod val="75000"/>
                  </a:schemeClr>
                </a:solidFill>
              </a:rPr>
              <a:t> dominant</a:t>
            </a:r>
            <a:endParaRPr lang="nl-NL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nl-NL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nl-NL" sz="28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64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0.25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66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6629" grpId="0"/>
      <p:bldOleChart spid="26629" grpId="1"/>
      <p:bldGraphic spid="7" grpId="0">
        <p:bldAsOne/>
      </p:bldGraphic>
      <p:bldGraphic spid="7" grpId="1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85938"/>
            <a:ext cx="4162425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3" y="1801813"/>
            <a:ext cx="4162425" cy="411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61790" y="5788411"/>
            <a:ext cx="13716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nl-BE" sz="1400" dirty="0">
                <a:latin typeface="+mn-lt"/>
                <a:cs typeface="Arial" charset="0"/>
              </a:rPr>
              <a:t>Rex et al. (2006)</a:t>
            </a:r>
          </a:p>
        </p:txBody>
      </p:sp>
      <p:pic>
        <p:nvPicPr>
          <p:cNvPr id="430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3" t="22607" r="22722" b="64909"/>
          <a:stretch>
            <a:fillRect/>
          </a:stretch>
        </p:blipFill>
        <p:spPr bwMode="auto">
          <a:xfrm>
            <a:off x="2795588" y="2495550"/>
            <a:ext cx="147955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3" t="22607" r="22722" b="64909"/>
          <a:stretch>
            <a:fillRect/>
          </a:stretch>
        </p:blipFill>
        <p:spPr bwMode="auto">
          <a:xfrm>
            <a:off x="7327900" y="1997075"/>
            <a:ext cx="14811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 rot="16200000">
            <a:off x="-1446213" y="3478213"/>
            <a:ext cx="3176587" cy="357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BE" b="1" dirty="0">
                <a:latin typeface="+mn-lt"/>
                <a:cs typeface="Arial" charset="0"/>
              </a:rPr>
              <a:t>Log Abundance (ind. m</a:t>
            </a:r>
            <a:r>
              <a:rPr lang="nl-BE" b="1" baseline="30000" dirty="0">
                <a:latin typeface="+mn-lt"/>
                <a:cs typeface="Arial" charset="0"/>
              </a:rPr>
              <a:t>-</a:t>
            </a:r>
            <a:r>
              <a:rPr lang="nl-BE" b="1" dirty="0">
                <a:latin typeface="+mn-lt"/>
                <a:cs typeface="Arial" charset="0"/>
              </a:rPr>
              <a:t>²)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3598069" y="3520282"/>
            <a:ext cx="2336800" cy="677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BE" b="1" dirty="0">
                <a:latin typeface="+mn-lt"/>
                <a:cs typeface="Arial" charset="0"/>
              </a:rPr>
              <a:t>Log </a:t>
            </a:r>
            <a:r>
              <a:rPr lang="nl-BE" sz="2000" b="1" dirty="0">
                <a:latin typeface="+mn-lt"/>
                <a:cs typeface="Arial" charset="0"/>
              </a:rPr>
              <a:t>Biomass</a:t>
            </a:r>
            <a:r>
              <a:rPr lang="nl-BE" b="1" dirty="0">
                <a:latin typeface="+mn-lt"/>
                <a:cs typeface="Arial" charset="0"/>
              </a:rPr>
              <a:t> (g C m</a:t>
            </a:r>
            <a:r>
              <a:rPr lang="nl-BE" b="1" baseline="30000" dirty="0">
                <a:latin typeface="+mn-lt"/>
                <a:cs typeface="Arial" charset="0"/>
              </a:rPr>
              <a:t>-</a:t>
            </a:r>
            <a:r>
              <a:rPr lang="nl-BE" b="1" dirty="0">
                <a:latin typeface="+mn-lt"/>
                <a:cs typeface="Arial" charset="0"/>
              </a:rPr>
              <a:t>²)</a:t>
            </a:r>
          </a:p>
        </p:txBody>
      </p:sp>
      <p:sp>
        <p:nvSpPr>
          <p:cNvPr id="43021" name="TextBox 15"/>
          <p:cNvSpPr txBox="1">
            <a:spLocks noChangeArrowheads="1"/>
          </p:cNvSpPr>
          <p:nvPr/>
        </p:nvSpPr>
        <p:spPr bwMode="auto">
          <a:xfrm>
            <a:off x="9828213" y="5892800"/>
            <a:ext cx="185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BE" altLang="nl-BE" sz="1800">
              <a:latin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229" y="175677"/>
            <a:ext cx="763536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2800" dirty="0" err="1" smtClean="0">
                <a:solidFill>
                  <a:schemeClr val="accent1">
                    <a:lumMod val="75000"/>
                  </a:schemeClr>
                </a:solidFill>
              </a:rPr>
              <a:t>Introduction</a:t>
            </a:r>
            <a:r>
              <a:rPr lang="nl-BE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800" dirty="0" err="1" smtClean="0">
                <a:solidFill>
                  <a:schemeClr val="accent1">
                    <a:lumMod val="75000"/>
                  </a:schemeClr>
                </a:solidFill>
              </a:rPr>
              <a:t>Their</a:t>
            </a:r>
            <a:r>
              <a:rPr lang="nl-NL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2800" dirty="0" err="1" smtClean="0">
                <a:solidFill>
                  <a:schemeClr val="accent1">
                    <a:lumMod val="75000"/>
                  </a:schemeClr>
                </a:solidFill>
              </a:rPr>
              <a:t>success</a:t>
            </a:r>
            <a:endParaRPr lang="nl-NL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chemeClr val="accent1">
                    <a:lumMod val="75000"/>
                  </a:schemeClr>
                </a:solidFill>
              </a:rPr>
              <a:t>Meiofauna </a:t>
            </a:r>
            <a:r>
              <a:rPr lang="nl-NL" sz="2000" dirty="0" err="1" smtClean="0">
                <a:solidFill>
                  <a:schemeClr val="accent1">
                    <a:lumMod val="75000"/>
                  </a:schemeClr>
                </a:solidFill>
              </a:rPr>
              <a:t>increases</a:t>
            </a:r>
            <a:r>
              <a:rPr lang="nl-NL" sz="2000" dirty="0" smtClean="0">
                <a:solidFill>
                  <a:schemeClr val="accent1">
                    <a:lumMod val="75000"/>
                  </a:schemeClr>
                </a:solidFill>
              </a:rPr>
              <a:t> in </a:t>
            </a:r>
            <a:r>
              <a:rPr lang="nl-NL" sz="2000" dirty="0" err="1" smtClean="0">
                <a:solidFill>
                  <a:schemeClr val="accent1">
                    <a:lumMod val="75000"/>
                  </a:schemeClr>
                </a:solidFill>
              </a:rPr>
              <a:t>importance</a:t>
            </a:r>
            <a:r>
              <a:rPr lang="nl-NL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2000" dirty="0" err="1" smtClean="0">
                <a:solidFill>
                  <a:schemeClr val="accent1">
                    <a:lumMod val="75000"/>
                  </a:schemeClr>
                </a:solidFill>
              </a:rPr>
              <a:t>with</a:t>
            </a:r>
            <a:r>
              <a:rPr lang="nl-NL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2000" dirty="0" err="1" smtClean="0">
                <a:solidFill>
                  <a:schemeClr val="accent1">
                    <a:lumMod val="75000"/>
                  </a:schemeClr>
                </a:solidFill>
              </a:rPr>
              <a:t>increasing</a:t>
            </a:r>
            <a:r>
              <a:rPr lang="nl-NL" sz="2000" dirty="0" smtClean="0">
                <a:solidFill>
                  <a:schemeClr val="accent1">
                    <a:lumMod val="75000"/>
                  </a:schemeClr>
                </a:solidFill>
              </a:rPr>
              <a:t> water </a:t>
            </a:r>
            <a:r>
              <a:rPr lang="nl-NL" sz="2000" dirty="0" err="1" smtClean="0">
                <a:solidFill>
                  <a:schemeClr val="accent1">
                    <a:lumMod val="75000"/>
                  </a:schemeClr>
                </a:solidFill>
              </a:rPr>
              <a:t>depth</a:t>
            </a:r>
            <a:endParaRPr lang="nl-NL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1257300" lvl="2" indent="-342900">
              <a:buFont typeface="Wingdings" panose="05000000000000000000" pitchFamily="2" charset="2"/>
              <a:buChar char="ü"/>
            </a:pPr>
            <a:endParaRPr lang="nl-NL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1257300" lvl="2" indent="-342900">
              <a:buFont typeface="Wingdings" panose="05000000000000000000" pitchFamily="2" charset="2"/>
              <a:buChar char="ü"/>
            </a:pPr>
            <a:endParaRPr lang="nl-NL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nl-NL" sz="28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36321" y="5736709"/>
            <a:ext cx="1370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Water </a:t>
            </a:r>
            <a:r>
              <a:rPr lang="nl-NL" dirty="0" err="1" smtClean="0"/>
              <a:t>depth</a:t>
            </a:r>
            <a:endParaRPr lang="nl-BE" dirty="0"/>
          </a:p>
        </p:txBody>
      </p:sp>
      <p:sp>
        <p:nvSpPr>
          <p:cNvPr id="6" name="Rectangle 5"/>
          <p:cNvSpPr/>
          <p:nvPr/>
        </p:nvSpPr>
        <p:spPr>
          <a:xfrm>
            <a:off x="4459288" y="1625600"/>
            <a:ext cx="4997450" cy="4637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F0B2D6D-A9E8-44A8-8CB9-79861ABC34DB}" type="slidenum">
              <a:rPr lang="nl-BE" altLang="nl-BE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nl-BE" altLang="nl-BE" sz="1200" smtClean="0">
              <a:solidFill>
                <a:schemeClr val="bg1"/>
              </a:solidFill>
            </a:endParaRPr>
          </a:p>
        </p:txBody>
      </p:sp>
      <p:pic>
        <p:nvPicPr>
          <p:cNvPr id="44035" name="Picture 2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23" y="1799787"/>
            <a:ext cx="8046848" cy="495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6" descr="http://www.ucd.ie/marbee/germ%20files/pearson%20and%20rosenber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8" y="1990165"/>
            <a:ext cx="7612138" cy="255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2" descr="http://www.quia.com/files/quia/users/jristvedt/Animal-Diversity/Nemato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571" y="2881849"/>
            <a:ext cx="1033976" cy="149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TextBox 5"/>
          <p:cNvSpPr txBox="1">
            <a:spLocks noChangeArrowheads="1"/>
          </p:cNvSpPr>
          <p:nvPr/>
        </p:nvSpPr>
        <p:spPr bwMode="auto">
          <a:xfrm>
            <a:off x="250825" y="260350"/>
            <a:ext cx="18473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 sz="2000" dirty="0">
              <a:latin typeface="+mn-lt"/>
            </a:endParaRPr>
          </a:p>
          <a:p>
            <a:pPr eaLnBrk="1" hangingPunct="1"/>
            <a:endParaRPr lang="nl-BE" altLang="nl-BE" sz="2000" dirty="0">
              <a:latin typeface="+mn-lt"/>
            </a:endParaRPr>
          </a:p>
          <a:p>
            <a:pPr eaLnBrk="1" hangingPunct="1"/>
            <a:endParaRPr lang="nl-BE" altLang="nl-BE" sz="20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79" y="260350"/>
            <a:ext cx="545213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2800" dirty="0" err="1" smtClean="0">
                <a:solidFill>
                  <a:schemeClr val="accent1">
                    <a:lumMod val="75000"/>
                  </a:schemeClr>
                </a:solidFill>
              </a:rPr>
              <a:t>Introduction</a:t>
            </a:r>
            <a:r>
              <a:rPr lang="nl-BE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800" dirty="0" err="1" smtClean="0">
                <a:solidFill>
                  <a:schemeClr val="accent1">
                    <a:lumMod val="75000"/>
                  </a:schemeClr>
                </a:solidFill>
              </a:rPr>
              <a:t>Their</a:t>
            </a:r>
            <a:r>
              <a:rPr lang="nl-NL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2800" dirty="0" err="1" smtClean="0">
                <a:solidFill>
                  <a:schemeClr val="accent1">
                    <a:lumMod val="75000"/>
                  </a:schemeClr>
                </a:solidFill>
              </a:rPr>
              <a:t>success</a:t>
            </a:r>
            <a:endParaRPr lang="nl-NL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000" dirty="0" err="1" smtClean="0">
                <a:solidFill>
                  <a:schemeClr val="accent1">
                    <a:lumMod val="75000"/>
                  </a:schemeClr>
                </a:solidFill>
              </a:rPr>
              <a:t>Often</a:t>
            </a:r>
            <a:r>
              <a:rPr lang="nl-NL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2000" dirty="0" err="1" smtClean="0">
                <a:solidFill>
                  <a:schemeClr val="accent1">
                    <a:lumMod val="75000"/>
                  </a:schemeClr>
                </a:solidFill>
              </a:rPr>
              <a:t>remaining</a:t>
            </a:r>
            <a:r>
              <a:rPr lang="nl-NL" sz="2000" dirty="0" smtClean="0">
                <a:solidFill>
                  <a:schemeClr val="accent1">
                    <a:lumMod val="75000"/>
                  </a:schemeClr>
                </a:solidFill>
              </a:rPr>
              <a:t> taxon in </a:t>
            </a:r>
            <a:r>
              <a:rPr lang="nl-NL" sz="2000" dirty="0" err="1" smtClean="0">
                <a:solidFill>
                  <a:schemeClr val="accent1">
                    <a:lumMod val="75000"/>
                  </a:schemeClr>
                </a:solidFill>
              </a:rPr>
              <a:t>anoxic</a:t>
            </a:r>
            <a:r>
              <a:rPr lang="nl-NL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2000" dirty="0" err="1" smtClean="0">
                <a:solidFill>
                  <a:schemeClr val="accent1">
                    <a:lumMod val="75000"/>
                  </a:schemeClr>
                </a:solidFill>
              </a:rPr>
              <a:t>conditions</a:t>
            </a:r>
            <a:endParaRPr lang="nl-NL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1257300" lvl="2" indent="-342900">
              <a:buFont typeface="Wingdings" panose="05000000000000000000" pitchFamily="2" charset="2"/>
              <a:buChar char="ü"/>
            </a:pPr>
            <a:endParaRPr lang="nl-NL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nl-NL" sz="28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0227" y="1799787"/>
            <a:ext cx="8211043" cy="190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Rectangle 2"/>
          <p:cNvSpPr/>
          <p:nvPr/>
        </p:nvSpPr>
        <p:spPr>
          <a:xfrm>
            <a:off x="8624976" y="1640541"/>
            <a:ext cx="914400" cy="2738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0597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901</TotalTime>
  <Words>1797</Words>
  <Application>Microsoft Office PowerPoint</Application>
  <PresentationFormat>On-screen Show (4:3)</PresentationFormat>
  <Paragraphs>407</Paragraphs>
  <Slides>45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45</vt:i4>
      </vt:variant>
    </vt:vector>
  </HeadingPairs>
  <TitlesOfParts>
    <vt:vector size="59" baseType="lpstr">
      <vt:lpstr>Arial</vt:lpstr>
      <vt:lpstr>Bradley Hand ITC</vt:lpstr>
      <vt:lpstr>Calibri</vt:lpstr>
      <vt:lpstr>Calibri Light</vt:lpstr>
      <vt:lpstr>Corbel</vt:lpstr>
      <vt:lpstr>Freestyle Script</vt:lpstr>
      <vt:lpstr>Symbol</vt:lpstr>
      <vt:lpstr>Tahoma</vt:lpstr>
      <vt:lpstr>Wingdings</vt:lpstr>
      <vt:lpstr>Office Theme</vt:lpstr>
      <vt:lpstr>Picture</vt:lpstr>
      <vt:lpstr>Worksheet</vt:lpstr>
      <vt:lpstr>Graph</vt:lpstr>
      <vt:lpstr>Prism6.Document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Phylogenetic analysis of H. disjuncta complex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Connectivity among isolated seeps of East Med </vt:lpstr>
      <vt:lpstr>PowerPoint Presentation</vt:lpstr>
      <vt:lpstr> Phylogenetic analysis of H. disjuncta complex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UGent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 Vanreusel</dc:creator>
  <cp:lastModifiedBy>Ann Vanreusel</cp:lastModifiedBy>
  <cp:revision>74</cp:revision>
  <dcterms:created xsi:type="dcterms:W3CDTF">2016-06-26T08:51:30Z</dcterms:created>
  <dcterms:modified xsi:type="dcterms:W3CDTF">2016-06-28T06:06:23Z</dcterms:modified>
</cp:coreProperties>
</file>