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91" r:id="rId3"/>
    <p:sldId id="292" r:id="rId4"/>
    <p:sldId id="258" r:id="rId5"/>
    <p:sldId id="257" r:id="rId6"/>
    <p:sldId id="293" r:id="rId7"/>
    <p:sldId id="290" r:id="rId8"/>
    <p:sldId id="259" r:id="rId9"/>
    <p:sldId id="295" r:id="rId10"/>
    <p:sldId id="294" r:id="rId11"/>
    <p:sldId id="260" r:id="rId12"/>
    <p:sldId id="261" r:id="rId13"/>
    <p:sldId id="262" r:id="rId14"/>
    <p:sldId id="263" r:id="rId15"/>
    <p:sldId id="264" r:id="rId16"/>
    <p:sldId id="268" r:id="rId17"/>
    <p:sldId id="270" r:id="rId18"/>
    <p:sldId id="269" r:id="rId19"/>
    <p:sldId id="271" r:id="rId20"/>
    <p:sldId id="272" r:id="rId21"/>
    <p:sldId id="279" r:id="rId22"/>
    <p:sldId id="280" r:id="rId23"/>
    <p:sldId id="281" r:id="rId24"/>
    <p:sldId id="282" r:id="rId25"/>
    <p:sldId id="283" r:id="rId26"/>
    <p:sldId id="285" r:id="rId27"/>
    <p:sldId id="286" r:id="rId28"/>
    <p:sldId id="284" r:id="rId29"/>
    <p:sldId id="289" r:id="rId30"/>
    <p:sldId id="296" r:id="rId31"/>
    <p:sldId id="297" r:id="rId32"/>
    <p:sldId id="267" r:id="rId33"/>
    <p:sldId id="265" r:id="rId34"/>
    <p:sldId id="266" r:id="rId3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1098" autoAdjust="0"/>
  </p:normalViewPr>
  <p:slideViewPr>
    <p:cSldViewPr>
      <p:cViewPr varScale="1">
        <p:scale>
          <a:sx n="34" d="100"/>
          <a:sy n="34" d="100"/>
        </p:scale>
        <p:origin x="-1646" y="-67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4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7555D0-A516-47FE-ADF4-54B918A6ED3D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6FB30E-E245-4C37-9972-AE603A32947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1563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just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heard</a:t>
            </a:r>
            <a:r>
              <a:rPr lang="fr-FR" baseline="0" dirty="0" smtClean="0"/>
              <a:t>, DNA </a:t>
            </a:r>
            <a:r>
              <a:rPr lang="fr-FR" baseline="0" dirty="0" err="1" smtClean="0"/>
              <a:t>taxonomy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molecular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barcodes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increasingly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surveys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community</a:t>
            </a:r>
            <a:r>
              <a:rPr lang="fr-FR" baseline="0" dirty="0" smtClean="0"/>
              <a:t> analyses as a </a:t>
            </a:r>
            <a:r>
              <a:rPr lang="fr-FR" baseline="0" dirty="0" err="1" smtClean="0"/>
              <a:t>complementary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tool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traditional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morphological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species</a:t>
            </a:r>
            <a:r>
              <a:rPr lang="fr-FR" baseline="0" dirty="0" smtClean="0"/>
              <a:t> identification. The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step</a:t>
            </a:r>
            <a:r>
              <a:rPr lang="fr-FR" baseline="0" dirty="0" smtClean="0"/>
              <a:t> in the use of </a:t>
            </a:r>
            <a:r>
              <a:rPr lang="fr-FR" baseline="0" dirty="0" err="1" smtClean="0"/>
              <a:t>genetic</a:t>
            </a:r>
            <a:r>
              <a:rPr lang="fr-FR" baseline="0" dirty="0" smtClean="0"/>
              <a:t> information,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developping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a quick pace,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metabarcoding</a:t>
            </a:r>
            <a:r>
              <a:rPr lang="fr-FR" baseline="0" dirty="0" smtClean="0"/>
              <a:t>. 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expected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allow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rapid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assessments</a:t>
            </a:r>
            <a:r>
              <a:rPr lang="fr-FR" baseline="0" dirty="0" smtClean="0"/>
              <a:t>. </a:t>
            </a:r>
          </a:p>
          <a:p>
            <a:r>
              <a:rPr lang="fr-FR" baseline="0" dirty="0" smtClean="0"/>
              <a:t>I must </a:t>
            </a:r>
            <a:r>
              <a:rPr lang="fr-FR" baseline="0" dirty="0" err="1" smtClean="0"/>
              <a:t>say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am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beginner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testing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applying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Ifremer </a:t>
            </a:r>
            <a:r>
              <a:rPr lang="fr-FR" baseline="0" dirty="0" err="1" smtClean="0"/>
              <a:t>within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very</a:t>
            </a:r>
            <a:r>
              <a:rPr lang="fr-FR" baseline="0" dirty="0" smtClean="0"/>
              <a:t> new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launched</a:t>
            </a:r>
            <a:r>
              <a:rPr lang="fr-FR" baseline="0" dirty="0" smtClean="0"/>
              <a:t> last </a:t>
            </a:r>
            <a:r>
              <a:rPr lang="fr-FR" baseline="0" dirty="0" err="1" smtClean="0"/>
              <a:t>month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 </a:t>
            </a:r>
            <a:r>
              <a:rPr lang="fr-FR" baseline="0" dirty="0" err="1" smtClean="0"/>
              <a:t>called</a:t>
            </a:r>
            <a:r>
              <a:rPr lang="fr-FR" baseline="0" dirty="0" smtClean="0"/>
              <a:t> « Pourquoi pas les Abysses », short </a:t>
            </a:r>
            <a:r>
              <a:rPr lang="fr-FR" baseline="0" dirty="0" err="1" smtClean="0"/>
              <a:t>name</a:t>
            </a:r>
            <a:r>
              <a:rPr lang="fr-FR" baseline="0" dirty="0" smtClean="0"/>
              <a:t> ABYSS, and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focus on </a:t>
            </a:r>
            <a:r>
              <a:rPr lang="fr-FR" baseline="0" dirty="0" err="1" smtClean="0"/>
              <a:t>deep-sea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. 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talk a bit about the ABYSS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the end of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colleague</a:t>
            </a:r>
            <a:r>
              <a:rPr lang="fr-FR" baseline="0" dirty="0" smtClean="0"/>
              <a:t> Sophie Arnaud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co</a:t>
            </a:r>
            <a:r>
              <a:rPr lang="fr-FR" baseline="0" dirty="0" smtClean="0"/>
              <a:t>-leader of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actually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metabarcode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specialist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group, and </a:t>
            </a:r>
            <a:r>
              <a:rPr lang="fr-FR" baseline="0" dirty="0" err="1" smtClean="0"/>
              <a:t>she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the one to </a:t>
            </a:r>
            <a:r>
              <a:rPr lang="fr-FR" baseline="0" dirty="0" err="1" smtClean="0"/>
              <a:t>whom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reserve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your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though</a:t>
            </a:r>
            <a:r>
              <a:rPr lang="fr-FR" baseline="0" dirty="0" smtClean="0"/>
              <a:t> questions. </a:t>
            </a:r>
            <a:r>
              <a:rPr lang="fr-FR" baseline="0" dirty="0" err="1" smtClean="0"/>
              <a:t>Unfortunatelly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she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join</a:t>
            </a:r>
            <a:r>
              <a:rPr lang="fr-FR" baseline="0" dirty="0" smtClean="0"/>
              <a:t> us </a:t>
            </a:r>
            <a:r>
              <a:rPr lang="fr-FR" baseline="0" dirty="0" err="1" smtClean="0"/>
              <a:t>today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please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indulgent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me.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08478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Survey of </a:t>
            </a:r>
            <a:r>
              <a:rPr lang="fr-FR" dirty="0" err="1" smtClean="0"/>
              <a:t>Zostera</a:t>
            </a:r>
            <a:r>
              <a:rPr lang="fr-FR" dirty="0" smtClean="0"/>
              <a:t> marina </a:t>
            </a:r>
            <a:r>
              <a:rPr lang="fr-FR" dirty="0" err="1" smtClean="0"/>
              <a:t>seagrass</a:t>
            </a:r>
            <a:r>
              <a:rPr lang="fr-FR" dirty="0" smtClean="0"/>
              <a:t> </a:t>
            </a:r>
            <a:r>
              <a:rPr lang="fr-FR" dirty="0" err="1" smtClean="0"/>
              <a:t>meadows</a:t>
            </a:r>
            <a:r>
              <a:rPr lang="fr-FR" dirty="0" smtClean="0"/>
              <a:t> </a:t>
            </a:r>
            <a:r>
              <a:rPr lang="fr-FR" dirty="0" err="1" smtClean="0"/>
              <a:t>accross</a:t>
            </a:r>
            <a:r>
              <a:rPr lang="fr-FR" dirty="0" smtClean="0"/>
              <a:t> </a:t>
            </a:r>
            <a:r>
              <a:rPr lang="fr-FR" dirty="0" err="1" smtClean="0"/>
              <a:t>brittany</a:t>
            </a:r>
            <a:r>
              <a:rPr lang="fr-FR" dirty="0" smtClean="0"/>
              <a:t>, </a:t>
            </a:r>
            <a:r>
              <a:rPr lang="fr-FR" dirty="0" err="1" smtClean="0"/>
              <a:t>comparing</a:t>
            </a:r>
            <a:r>
              <a:rPr lang="fr-FR" dirty="0" smtClean="0"/>
              <a:t> </a:t>
            </a:r>
            <a:r>
              <a:rPr lang="fr-FR" dirty="0" err="1" smtClean="0"/>
              <a:t>morphological</a:t>
            </a:r>
            <a:r>
              <a:rPr lang="fr-FR" dirty="0" smtClean="0"/>
              <a:t> data </a:t>
            </a:r>
            <a:r>
              <a:rPr lang="fr-FR" dirty="0" err="1" smtClean="0"/>
              <a:t>collected</a:t>
            </a:r>
            <a:r>
              <a:rPr lang="fr-FR" dirty="0" smtClean="0"/>
              <a:t> </a:t>
            </a:r>
            <a:r>
              <a:rPr lang="fr-FR" dirty="0" err="1" smtClean="0"/>
              <a:t>oer</a:t>
            </a:r>
            <a:r>
              <a:rPr lang="fr-FR" dirty="0" smtClean="0"/>
              <a:t> a 10 </a:t>
            </a:r>
            <a:r>
              <a:rPr lang="fr-FR" dirty="0" err="1" smtClean="0"/>
              <a:t>years</a:t>
            </a:r>
            <a:r>
              <a:rPr lang="fr-FR" dirty="0" smtClean="0"/>
              <a:t> </a:t>
            </a:r>
            <a:r>
              <a:rPr lang="fr-FR" dirty="0" err="1" smtClean="0"/>
              <a:t>survey</a:t>
            </a:r>
            <a:r>
              <a:rPr lang="fr-FR" dirty="0" smtClean="0"/>
              <a:t> of the </a:t>
            </a:r>
            <a:r>
              <a:rPr lang="fr-FR" dirty="0" err="1" smtClean="0"/>
              <a:t>coast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78826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I </a:t>
            </a:r>
            <a:r>
              <a:rPr lang="fr-FR" dirty="0" err="1" smtClean="0"/>
              <a:t>will</a:t>
            </a:r>
            <a:r>
              <a:rPr lang="fr-FR" dirty="0" smtClean="0"/>
              <a:t> </a:t>
            </a:r>
            <a:r>
              <a:rPr lang="fr-FR" dirty="0" err="1" smtClean="0"/>
              <a:t>start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smtClean="0"/>
              <a:t>a </a:t>
            </a:r>
            <a:r>
              <a:rPr lang="fr-FR" dirty="0" err="1" smtClean="0"/>
              <a:t>presentation</a:t>
            </a:r>
            <a:r>
              <a:rPr lang="fr-FR" dirty="0" smtClean="0"/>
              <a:t> of </a:t>
            </a:r>
            <a:r>
              <a:rPr lang="fr-FR" dirty="0" err="1" smtClean="0"/>
              <a:t>what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</a:t>
            </a:r>
            <a:r>
              <a:rPr lang="fr-FR" dirty="0" err="1" smtClean="0"/>
              <a:t>metabarcode</a:t>
            </a:r>
            <a:r>
              <a:rPr lang="fr-FR" dirty="0" smtClean="0"/>
              <a:t>, and </a:t>
            </a:r>
            <a:r>
              <a:rPr lang="fr-FR" dirty="0" err="1" smtClean="0"/>
              <a:t>then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introduce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required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produce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metabarcode</a:t>
            </a:r>
            <a:r>
              <a:rPr lang="fr-FR" baseline="0" dirty="0" smtClean="0"/>
              <a:t> data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surveys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community</a:t>
            </a:r>
            <a:r>
              <a:rPr lang="fr-FR" baseline="0" dirty="0" smtClean="0"/>
              <a:t> analyses, and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try</a:t>
            </a:r>
            <a:r>
              <a:rPr lang="fr-FR" baseline="0" dirty="0" smtClean="0"/>
              <a:t> to point out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biaises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arise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steps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metabarcode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work</a:t>
            </a:r>
            <a:r>
              <a:rPr lang="fr-FR" baseline="0" dirty="0" smtClean="0"/>
              <a:t> flow, and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have to </a:t>
            </a:r>
            <a:r>
              <a:rPr lang="fr-FR" baseline="0" dirty="0" err="1" smtClean="0"/>
              <a:t>keep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mind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when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looking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community</a:t>
            </a:r>
            <a:r>
              <a:rPr lang="fr-FR" baseline="0" dirty="0" smtClean="0"/>
              <a:t> analyses or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surveys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</a:t>
            </a:r>
            <a:r>
              <a:rPr lang="fr-FR" baseline="0" dirty="0" err="1" smtClean="0"/>
              <a:t>metabarcode</a:t>
            </a:r>
            <a:r>
              <a:rPr lang="fr-FR" baseline="0" dirty="0" smtClean="0"/>
              <a:t> data. </a:t>
            </a:r>
          </a:p>
          <a:p>
            <a:r>
              <a:rPr lang="fr-FR" baseline="0" dirty="0" err="1" smtClean="0"/>
              <a:t>Third</a:t>
            </a:r>
            <a:r>
              <a:rPr lang="fr-FR" baseline="0" dirty="0" smtClean="0"/>
              <a:t> 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briefly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some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results</a:t>
            </a:r>
            <a:r>
              <a:rPr lang="fr-FR" baseline="0" dirty="0" smtClean="0"/>
              <a:t> of a </a:t>
            </a:r>
            <a:r>
              <a:rPr lang="fr-FR" baseline="0" dirty="0" err="1" smtClean="0"/>
              <a:t>study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conducted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my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colleague</a:t>
            </a:r>
            <a:r>
              <a:rPr lang="fr-FR" baseline="0" dirty="0" smtClean="0"/>
              <a:t> Sophie Arnaud and </a:t>
            </a:r>
            <a:r>
              <a:rPr lang="fr-FR" baseline="0" dirty="0" err="1" smtClean="0"/>
              <a:t>her</a:t>
            </a:r>
            <a:r>
              <a:rPr lang="fr-FR" baseline="0" dirty="0" smtClean="0"/>
              <a:t> post-doc </a:t>
            </a:r>
            <a:r>
              <a:rPr lang="fr-FR" baseline="0" dirty="0" err="1" smtClean="0"/>
              <a:t>student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morphological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metabarcode</a:t>
            </a:r>
            <a:r>
              <a:rPr lang="fr-FR" baseline="0" dirty="0" smtClean="0"/>
              <a:t> inventories.</a:t>
            </a:r>
          </a:p>
          <a:p>
            <a:r>
              <a:rPr lang="fr-FR" baseline="0" dirty="0" smtClean="0"/>
              <a:t>And </a:t>
            </a:r>
            <a:r>
              <a:rPr lang="fr-FR" baseline="0" dirty="0" err="1" smtClean="0"/>
              <a:t>finally</a:t>
            </a:r>
            <a:r>
              <a:rPr lang="fr-FR" baseline="0" dirty="0" smtClean="0"/>
              <a:t>, I </a:t>
            </a:r>
            <a:r>
              <a:rPr lang="fr-FR" baseline="0" dirty="0" err="1" smtClean="0"/>
              <a:t>will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a short </a:t>
            </a:r>
            <a:r>
              <a:rPr lang="fr-FR" baseline="0" dirty="0" err="1" smtClean="0"/>
              <a:t>presentation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our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pourquoi pas les Abysses.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431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Metabarcode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tested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many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papers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coming</a:t>
            </a:r>
            <a:r>
              <a:rPr lang="fr-FR" baseline="0" dirty="0" smtClean="0"/>
              <a:t> out </a:t>
            </a:r>
            <a:r>
              <a:rPr lang="fr-FR" baseline="0" dirty="0" err="1" smtClean="0"/>
              <a:t>because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accelerate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assessments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therefore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high </a:t>
            </a:r>
            <a:r>
              <a:rPr lang="fr-FR" baseline="0" dirty="0" err="1" smtClean="0"/>
              <a:t>throughput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collect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data.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methodological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developments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perhaps</a:t>
            </a:r>
            <a:r>
              <a:rPr lang="fr-FR" baseline="0" dirty="0" smtClean="0"/>
              <a:t> first </a:t>
            </a:r>
            <a:r>
              <a:rPr lang="fr-FR" baseline="0" dirty="0" err="1" smtClean="0"/>
              <a:t>promoted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scientific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large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projects</a:t>
            </a:r>
            <a:r>
              <a:rPr lang="fr-FR" baseline="0" dirty="0" smtClean="0"/>
              <a:t>, one of the </a:t>
            </a:r>
            <a:r>
              <a:rPr lang="fr-FR" baseline="0" dirty="0" err="1" smtClean="0"/>
              <a:t>earliest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field</a:t>
            </a:r>
            <a:r>
              <a:rPr lang="fr-FR" baseline="0" dirty="0" smtClean="0"/>
              <a:t> of marine </a:t>
            </a:r>
            <a:r>
              <a:rPr lang="fr-FR" baseline="0" dirty="0" err="1" smtClean="0"/>
              <a:t>research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sequencing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of Craig Venter in the </a:t>
            </a:r>
            <a:r>
              <a:rPr lang="fr-FR" baseline="0" dirty="0" err="1" smtClean="0"/>
              <a:t>Sargasso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 more </a:t>
            </a:r>
            <a:r>
              <a:rPr lang="fr-FR" baseline="0" dirty="0" err="1" smtClean="0"/>
              <a:t>than</a:t>
            </a:r>
            <a:r>
              <a:rPr lang="fr-FR" baseline="0" dirty="0" smtClean="0"/>
              <a:t> 10 </a:t>
            </a:r>
            <a:r>
              <a:rPr lang="fr-FR" baseline="0" dirty="0" err="1" smtClean="0"/>
              <a:t>years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ago</a:t>
            </a:r>
            <a:r>
              <a:rPr lang="fr-FR" baseline="0" dirty="0" smtClean="0"/>
              <a:t> (2004), and a more </a:t>
            </a:r>
            <a:r>
              <a:rPr lang="fr-FR" baseline="0" dirty="0" err="1" smtClean="0"/>
              <a:t>recent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renowned</a:t>
            </a:r>
            <a:r>
              <a:rPr lang="fr-FR" baseline="0" dirty="0" smtClean="0"/>
              <a:t> exemple </a:t>
            </a:r>
            <a:r>
              <a:rPr lang="fr-FR" baseline="0" dirty="0" err="1" smtClean="0"/>
              <a:t>being</a:t>
            </a:r>
            <a:r>
              <a:rPr lang="fr-FR" baseline="0" dirty="0" smtClean="0"/>
              <a:t> the TARA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metabarcoding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characterize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plankton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diversity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photic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ocean</a:t>
            </a:r>
            <a:r>
              <a:rPr lang="fr-FR" baseline="0" dirty="0" smtClean="0"/>
              <a:t> on a global </a:t>
            </a:r>
            <a:r>
              <a:rPr lang="fr-FR" baseline="0" dirty="0" err="1" smtClean="0"/>
              <a:t>scale</a:t>
            </a:r>
            <a:r>
              <a:rPr lang="fr-FR" baseline="0" dirty="0" smtClean="0"/>
              <a:t>. But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accelerated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biodiversity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characterization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come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increasing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anthropic</a:t>
            </a:r>
            <a:r>
              <a:rPr lang="fr-FR" baseline="0" dirty="0" smtClean="0"/>
              <a:t> pressure on </a:t>
            </a:r>
            <a:r>
              <a:rPr lang="fr-FR" baseline="0" dirty="0" err="1" smtClean="0"/>
              <a:t>ecosystems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even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deep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sea</a:t>
            </a:r>
            <a:r>
              <a:rPr lang="fr-FR" baseline="0" dirty="0" smtClean="0"/>
              <a:t>,  and the </a:t>
            </a:r>
            <a:r>
              <a:rPr lang="fr-FR" baseline="0" dirty="0" err="1" smtClean="0"/>
              <a:t>need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gathering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quickly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baseline</a:t>
            </a:r>
            <a:r>
              <a:rPr lang="fr-FR" baseline="0" dirty="0" smtClean="0"/>
              <a:t> </a:t>
            </a:r>
            <a:r>
              <a:rPr lang="fr-FR" baseline="0" dirty="0" smtClean="0"/>
              <a:t>data to </a:t>
            </a:r>
            <a:r>
              <a:rPr lang="fr-FR" baseline="0" dirty="0" err="1" smtClean="0"/>
              <a:t>develop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protocols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environmental</a:t>
            </a:r>
            <a:r>
              <a:rPr lang="fr-FR" baseline="0" dirty="0" smtClean="0"/>
              <a:t> impact </a:t>
            </a:r>
            <a:r>
              <a:rPr lang="fr-FR" baseline="0" dirty="0" err="1" smtClean="0"/>
              <a:t>assessments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metabarcoding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approaches</a:t>
            </a:r>
            <a:r>
              <a:rPr lang="fr-FR" baseline="0" dirty="0" smtClean="0"/>
              <a:t>, are </a:t>
            </a:r>
            <a:r>
              <a:rPr lang="fr-FR" baseline="0" dirty="0" err="1" smtClean="0"/>
              <a:t>based</a:t>
            </a:r>
            <a:r>
              <a:rPr lang="fr-FR" baseline="0" dirty="0" smtClean="0"/>
              <a:t> on the DNA-</a:t>
            </a:r>
            <a:r>
              <a:rPr lang="fr-FR" baseline="0" dirty="0" err="1" smtClean="0"/>
              <a:t>barcoding</a:t>
            </a:r>
            <a:r>
              <a:rPr lang="fr-FR" baseline="0" dirty="0" smtClean="0"/>
              <a:t> concept, and are </a:t>
            </a:r>
            <a:r>
              <a:rPr lang="fr-FR" baseline="0" dirty="0" err="1" smtClean="0"/>
              <a:t>taking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advantage</a:t>
            </a:r>
            <a:r>
              <a:rPr lang="fr-FR" baseline="0" dirty="0" smtClean="0"/>
              <a:t> of the massive </a:t>
            </a:r>
            <a:r>
              <a:rPr lang="fr-FR" baseline="0" dirty="0" err="1" smtClean="0"/>
              <a:t>amount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genetic</a:t>
            </a:r>
            <a:r>
              <a:rPr lang="fr-FR" baseline="0" dirty="0" smtClean="0"/>
              <a:t> data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produced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sequencing</a:t>
            </a:r>
            <a:r>
              <a:rPr lang="fr-FR" baseline="0" dirty="0" smtClean="0"/>
              <a:t> techniques.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40385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DNA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barcoding</a:t>
            </a:r>
            <a:r>
              <a:rPr lang="fr-FR" baseline="0" dirty="0" smtClean="0"/>
              <a:t> has been first </a:t>
            </a:r>
            <a:r>
              <a:rPr lang="fr-FR" baseline="0" dirty="0" err="1" smtClean="0"/>
              <a:t>introduced</a:t>
            </a:r>
            <a:r>
              <a:rPr lang="fr-FR" baseline="0" dirty="0" smtClean="0"/>
              <a:t> by Hebert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University</a:t>
            </a:r>
            <a:r>
              <a:rPr lang="fr-FR" baseline="0" dirty="0" smtClean="0"/>
              <a:t> of Guelph in Canada in 2003. He </a:t>
            </a:r>
            <a:r>
              <a:rPr lang="fr-FR" baseline="0" dirty="0" err="1" smtClean="0"/>
              <a:t>proposed</a:t>
            </a:r>
            <a:r>
              <a:rPr lang="fr-FR" baseline="0" dirty="0" smtClean="0"/>
              <a:t> a new system of </a:t>
            </a:r>
            <a:r>
              <a:rPr lang="fr-FR" baseline="0" dirty="0" err="1" smtClean="0"/>
              <a:t>species</a:t>
            </a:r>
            <a:r>
              <a:rPr lang="fr-FR" baseline="0" dirty="0" smtClean="0"/>
              <a:t> identification, </a:t>
            </a:r>
            <a:r>
              <a:rPr lang="fr-FR" baseline="0" dirty="0" err="1" smtClean="0"/>
              <a:t>using</a:t>
            </a:r>
            <a:r>
              <a:rPr lang="fr-FR" baseline="0" dirty="0" smtClean="0"/>
              <a:t> short section of DNA </a:t>
            </a:r>
            <a:r>
              <a:rPr lang="fr-FR" baseline="0" dirty="0" err="1" smtClean="0"/>
              <a:t>from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standardized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genome</a:t>
            </a:r>
            <a:r>
              <a:rPr lang="fr-FR" baseline="0" dirty="0" smtClean="0"/>
              <a:t>. That DNA section </a:t>
            </a:r>
            <a:r>
              <a:rPr lang="fr-FR" baseline="0" dirty="0" err="1" smtClean="0"/>
              <a:t>was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chosen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highly</a:t>
            </a:r>
            <a:r>
              <a:rPr lang="fr-FR" baseline="0" dirty="0" smtClean="0"/>
              <a:t> variable </a:t>
            </a:r>
            <a:r>
              <a:rPr lang="fr-FR" baseline="0" dirty="0" err="1" smtClean="0"/>
              <a:t>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distinguish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Yet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within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variability</a:t>
            </a:r>
            <a:r>
              <a:rPr lang="fr-FR" baseline="0" dirty="0" smtClean="0"/>
              <a:t> has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lower</a:t>
            </a:r>
            <a:r>
              <a:rPr lang="fr-FR" baseline="0" dirty="0" smtClean="0"/>
              <a:t>, in the </a:t>
            </a:r>
            <a:r>
              <a:rPr lang="fr-FR" baseline="0" dirty="0" err="1" smtClean="0"/>
              <a:t>way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interspecific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variability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intraspecific</a:t>
            </a:r>
            <a:r>
              <a:rPr lang="fr-FR" baseline="0" dirty="0" smtClean="0"/>
              <a:t> </a:t>
            </a:r>
            <a:r>
              <a:rPr lang="fr-FR" baseline="0" dirty="0" err="1" smtClean="0"/>
              <a:t>variability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would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overlap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creating</a:t>
            </a:r>
            <a:r>
              <a:rPr lang="fr-FR" baseline="0" dirty="0" smtClean="0"/>
              <a:t> a gap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for the </a:t>
            </a:r>
            <a:r>
              <a:rPr lang="fr-FR" baseline="0" dirty="0" err="1" smtClean="0"/>
              <a:t>delimitation</a:t>
            </a:r>
            <a:r>
              <a:rPr lang="fr-FR" baseline="0" dirty="0" smtClean="0"/>
              <a:t> of </a:t>
            </a:r>
            <a:r>
              <a:rPr lang="fr-FR" baseline="0" dirty="0" err="1" smtClean="0"/>
              <a:t>MOTUs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as </a:t>
            </a:r>
            <a:r>
              <a:rPr lang="fr-FR" baseline="0" dirty="0" err="1" smtClean="0"/>
              <a:t>proxies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species</a:t>
            </a:r>
            <a:r>
              <a:rPr lang="fr-FR" baseline="0" dirty="0" smtClean="0"/>
              <a:t>.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as an identifier for the </a:t>
            </a:r>
            <a:r>
              <a:rPr lang="fr-FR" baseline="0" dirty="0" err="1" smtClean="0"/>
              <a:t>species</a:t>
            </a:r>
            <a:endParaRPr lang="fr-FR" baseline="0" dirty="0" smtClean="0"/>
          </a:p>
          <a:p>
            <a:r>
              <a:rPr lang="fr-FR" baseline="0" dirty="0" smtClean="0"/>
              <a:t>The </a:t>
            </a:r>
            <a:r>
              <a:rPr lang="fr-FR" baseline="0" dirty="0" err="1" smtClean="0"/>
              <a:t>region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as a barcode </a:t>
            </a:r>
            <a:r>
              <a:rPr lang="fr-FR" baseline="0" dirty="0" err="1" smtClean="0"/>
              <a:t>differ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according</a:t>
            </a:r>
            <a:r>
              <a:rPr lang="fr-FR" baseline="0" dirty="0" smtClean="0"/>
              <a:t> to the group of </a:t>
            </a:r>
            <a:r>
              <a:rPr lang="fr-FR" baseline="0" dirty="0" err="1" smtClean="0"/>
              <a:t>organisms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considered</a:t>
            </a:r>
            <a:r>
              <a:rPr lang="fr-FR" baseline="0" dirty="0" smtClean="0"/>
              <a:t>, and for </a:t>
            </a:r>
            <a:r>
              <a:rPr lang="fr-FR" baseline="0" dirty="0" err="1" smtClean="0"/>
              <a:t>metazoans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generlaly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roughtly</a:t>
            </a:r>
            <a:r>
              <a:rPr lang="fr-FR" baseline="0" dirty="0" smtClean="0"/>
              <a:t> 700 </a:t>
            </a:r>
            <a:r>
              <a:rPr lang="fr-FR" baseline="0" dirty="0" err="1" smtClean="0"/>
              <a:t>bp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sequence</a:t>
            </a:r>
            <a:r>
              <a:rPr lang="fr-FR" baseline="0" dirty="0" smtClean="0"/>
              <a:t> of the mitochondrial cytochrome </a:t>
            </a:r>
            <a:r>
              <a:rPr lang="fr-FR" baseline="0" dirty="0" err="1" smtClean="0"/>
              <a:t>oxidase</a:t>
            </a:r>
            <a:r>
              <a:rPr lang="fr-FR" baseline="0" dirty="0" smtClean="0"/>
              <a:t> 1 </a:t>
            </a:r>
            <a:r>
              <a:rPr lang="fr-FR" baseline="0" dirty="0" err="1" smtClean="0"/>
              <a:t>gene</a:t>
            </a:r>
            <a:r>
              <a:rPr lang="fr-FR" baseline="0" dirty="0" smtClean="0"/>
              <a:t>, but ITS, </a:t>
            </a:r>
            <a:r>
              <a:rPr lang="fr-FR" baseline="0" dirty="0" err="1" smtClean="0"/>
              <a:t>protion</a:t>
            </a:r>
            <a:r>
              <a:rPr lang="fr-FR" baseline="0" dirty="0" smtClean="0"/>
              <a:t> of 18S, 16 S in </a:t>
            </a:r>
            <a:r>
              <a:rPr lang="fr-FR" baseline="0" dirty="0" err="1" smtClean="0"/>
              <a:t>bacteria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archaea</a:t>
            </a:r>
            <a:r>
              <a:rPr lang="fr-FR" baseline="0" dirty="0" smtClean="0"/>
              <a:t> or </a:t>
            </a:r>
            <a:r>
              <a:rPr lang="fr-FR" baseline="0" dirty="0" err="1" smtClean="0"/>
              <a:t>plastid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genes</a:t>
            </a:r>
            <a:r>
              <a:rPr lang="fr-FR" baseline="0" dirty="0" smtClean="0"/>
              <a:t> in plants (</a:t>
            </a:r>
            <a:r>
              <a:rPr lang="fr-FR" baseline="0" dirty="0" err="1" smtClean="0"/>
              <a:t>rbc</a:t>
            </a:r>
            <a:r>
              <a:rPr lang="fr-FR" baseline="0" dirty="0" smtClean="0"/>
              <a:t> : L</a:t>
            </a:r>
            <a:r>
              <a:rPr lang="fr-FR" dirty="0" smtClean="0"/>
              <a:t>arge </a:t>
            </a:r>
            <a:r>
              <a:rPr lang="fr-FR" dirty="0" err="1" smtClean="0"/>
              <a:t>subunit</a:t>
            </a:r>
            <a:r>
              <a:rPr lang="fr-FR" dirty="0" smtClean="0"/>
              <a:t> of </a:t>
            </a:r>
            <a:r>
              <a:rPr lang="fr-FR" dirty="0" err="1" smtClean="0"/>
              <a:t>ribulose</a:t>
            </a:r>
            <a:r>
              <a:rPr lang="fr-FR" dirty="0" smtClean="0"/>
              <a:t> 1, 5 </a:t>
            </a:r>
            <a:r>
              <a:rPr lang="fr-FR" dirty="0" err="1" smtClean="0"/>
              <a:t>bisphosphate</a:t>
            </a:r>
            <a:r>
              <a:rPr lang="fr-FR" dirty="0" smtClean="0"/>
              <a:t> carboxylase/</a:t>
            </a:r>
            <a:r>
              <a:rPr lang="fr-FR" dirty="0" err="1" smtClean="0"/>
              <a:t>oxygenase</a:t>
            </a:r>
            <a:r>
              <a:rPr lang="fr-FR" dirty="0" smtClean="0"/>
              <a:t> (RUBISCO</a:t>
            </a:r>
            <a:r>
              <a:rPr lang="fr-FR" baseline="0" dirty="0" smtClean="0"/>
              <a:t>)) are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32235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Since</a:t>
            </a:r>
            <a:r>
              <a:rPr lang="fr-FR" baseline="0" dirty="0" smtClean="0"/>
              <a:t> the introduction of </a:t>
            </a:r>
            <a:r>
              <a:rPr lang="fr-FR" baseline="0" dirty="0" err="1" smtClean="0"/>
              <a:t>barcodes</a:t>
            </a:r>
            <a:r>
              <a:rPr lang="fr-FR" baseline="0" dirty="0" smtClean="0"/>
              <a:t> by Hebert, the </a:t>
            </a:r>
            <a:r>
              <a:rPr lang="fr-FR" baseline="0" dirty="0" err="1" smtClean="0"/>
              <a:t>barcode</a:t>
            </a:r>
            <a:r>
              <a:rPr lang="fr-FR" baseline="0" dirty="0" smtClean="0"/>
              <a:t> of life </a:t>
            </a:r>
            <a:r>
              <a:rPr lang="fr-FR" baseline="0" dirty="0" err="1" smtClean="0"/>
              <a:t>project</a:t>
            </a:r>
            <a:r>
              <a:rPr lang="fr-FR" baseline="0" dirty="0" smtClean="0"/>
              <a:t> has </a:t>
            </a:r>
            <a:r>
              <a:rPr lang="fr-FR" baseline="0" dirty="0" err="1" smtClean="0"/>
              <a:t>allowed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coordinate</a:t>
            </a:r>
            <a:r>
              <a:rPr lang="fr-FR" baseline="0" dirty="0" smtClean="0"/>
              <a:t> international efforts to </a:t>
            </a:r>
            <a:r>
              <a:rPr lang="fr-FR" baseline="0" dirty="0" err="1" smtClean="0"/>
              <a:t>produce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barcodes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providing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reference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library</a:t>
            </a:r>
            <a:r>
              <a:rPr lang="fr-FR" baseline="0" dirty="0" smtClean="0"/>
              <a:t> of DNA </a:t>
            </a:r>
            <a:r>
              <a:rPr lang="fr-FR" baseline="0" dirty="0" err="1" smtClean="0"/>
              <a:t>barcodes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associated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taxonomic</a:t>
            </a:r>
            <a:r>
              <a:rPr lang="fr-FR" baseline="0" dirty="0" smtClean="0"/>
              <a:t> information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used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assign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identities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unknown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specimens</a:t>
            </a:r>
            <a:r>
              <a:rPr lang="fr-FR" baseline="0" dirty="0" smtClean="0"/>
              <a:t>.</a:t>
            </a:r>
          </a:p>
          <a:p>
            <a:r>
              <a:rPr lang="fr-FR" baseline="0" dirty="0" err="1" smtClean="0"/>
              <a:t>Barcodes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also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present</a:t>
            </a:r>
            <a:r>
              <a:rPr lang="fr-FR" baseline="0" dirty="0" smtClean="0"/>
              <a:t> in </a:t>
            </a:r>
            <a:r>
              <a:rPr lang="fr-FR" baseline="0" dirty="0" err="1" smtClean="0"/>
              <a:t>other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repositories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such</a:t>
            </a:r>
            <a:r>
              <a:rPr lang="fr-FR" baseline="0" dirty="0" smtClean="0"/>
              <a:t> as NCBI, but </a:t>
            </a:r>
            <a:r>
              <a:rPr lang="fr-FR" baseline="0" dirty="0" err="1" smtClean="0"/>
              <a:t>taxonomic</a:t>
            </a:r>
            <a:r>
              <a:rPr lang="fr-FR" baseline="0" dirty="0" smtClean="0"/>
              <a:t> information in </a:t>
            </a:r>
            <a:r>
              <a:rPr lang="fr-FR" baseline="0" dirty="0" err="1" smtClean="0"/>
              <a:t>these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databases</a:t>
            </a:r>
            <a:r>
              <a:rPr lang="fr-FR" baseline="0" dirty="0" smtClean="0"/>
              <a:t> are not </a:t>
            </a:r>
            <a:r>
              <a:rPr lang="fr-FR" baseline="0" dirty="0" err="1" smtClean="0"/>
              <a:t>always</a:t>
            </a:r>
            <a:r>
              <a:rPr lang="fr-FR" baseline="0" dirty="0" smtClean="0"/>
              <a:t> correct.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54095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aseline="0" dirty="0" err="1" smtClean="0"/>
              <a:t>With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next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generation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sequencing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capacities</a:t>
            </a:r>
            <a:r>
              <a:rPr lang="fr-FR" baseline="0" dirty="0" smtClean="0"/>
              <a:t> have </a:t>
            </a:r>
            <a:r>
              <a:rPr lang="fr-FR" baseline="0" dirty="0" err="1" smtClean="0"/>
              <a:t>increased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orders</a:t>
            </a:r>
            <a:r>
              <a:rPr lang="fr-FR" baseline="0" dirty="0" smtClean="0"/>
              <a:t> of magnitude, </a:t>
            </a:r>
            <a:r>
              <a:rPr lang="fr-FR" baseline="0" dirty="0" err="1" smtClean="0"/>
              <a:t>at</a:t>
            </a:r>
            <a:r>
              <a:rPr lang="fr-FR" baseline="0" dirty="0" smtClean="0"/>
              <a:t> a </a:t>
            </a:r>
            <a:r>
              <a:rPr lang="fr-FR" baseline="0" dirty="0" err="1" smtClean="0"/>
              <a:t>constantly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decreasing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cost</a:t>
            </a:r>
            <a:r>
              <a:rPr lang="fr-FR" baseline="0" dirty="0" smtClean="0"/>
              <a:t> per </a:t>
            </a:r>
            <a:r>
              <a:rPr lang="fr-FR" baseline="0" dirty="0" err="1" smtClean="0"/>
              <a:t>sequenced</a:t>
            </a:r>
            <a:r>
              <a:rPr lang="fr-FR" baseline="0" dirty="0" smtClean="0"/>
              <a:t> base pair. This graph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showing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 and </a:t>
            </a:r>
            <a:r>
              <a:rPr lang="fr-FR" baseline="0" dirty="0" err="1" smtClean="0"/>
              <a:t>platforms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quickly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developping</a:t>
            </a:r>
            <a:r>
              <a:rPr lang="fr-FR" baseline="0" dirty="0" smtClean="0"/>
              <a:t>. I </a:t>
            </a:r>
            <a:r>
              <a:rPr lang="fr-FR" baseline="0" dirty="0" err="1" smtClean="0"/>
              <a:t>am</a:t>
            </a:r>
            <a:r>
              <a:rPr lang="fr-FR" baseline="0" dirty="0" smtClean="0"/>
              <a:t> not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to go </a:t>
            </a:r>
            <a:r>
              <a:rPr lang="fr-FR" baseline="0" dirty="0" err="1" smtClean="0"/>
              <a:t>into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details</a:t>
            </a:r>
            <a:r>
              <a:rPr lang="fr-FR" baseline="0" dirty="0" smtClean="0"/>
              <a:t> of the </a:t>
            </a:r>
            <a:r>
              <a:rPr lang="fr-FR" baseline="0" dirty="0" err="1" smtClean="0"/>
              <a:t>different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methods</a:t>
            </a:r>
            <a:r>
              <a:rPr lang="fr-FR" baseline="0" dirty="0" smtClean="0"/>
              <a:t>, but </a:t>
            </a:r>
            <a:r>
              <a:rPr lang="fr-FR" baseline="0" dirty="0" err="1" smtClean="0"/>
              <a:t>this</a:t>
            </a:r>
            <a:r>
              <a:rPr lang="fr-FR" baseline="0" dirty="0" smtClean="0"/>
              <a:t> shows the </a:t>
            </a:r>
            <a:r>
              <a:rPr lang="fr-FR" baseline="0" dirty="0" err="1" smtClean="0"/>
              <a:t>amount</a:t>
            </a:r>
            <a:r>
              <a:rPr lang="fr-FR" baseline="0" dirty="0" smtClean="0"/>
              <a:t> of base pair </a:t>
            </a:r>
            <a:r>
              <a:rPr lang="fr-FR" baseline="0" dirty="0" err="1" smtClean="0"/>
              <a:t>sequenced</a:t>
            </a:r>
            <a:r>
              <a:rPr lang="fr-FR" baseline="0" dirty="0" smtClean="0"/>
              <a:t> in a </a:t>
            </a:r>
            <a:r>
              <a:rPr lang="fr-FR" baseline="0" dirty="0" err="1" smtClean="0"/>
              <a:t>run</a:t>
            </a:r>
            <a:r>
              <a:rPr lang="fr-FR" baseline="0" dirty="0" smtClean="0"/>
              <a:t> for </a:t>
            </a:r>
            <a:r>
              <a:rPr lang="fr-FR" baseline="0" dirty="0" err="1" smtClean="0"/>
              <a:t>each</a:t>
            </a:r>
            <a:r>
              <a:rPr lang="fr-FR" baseline="0" dirty="0" smtClean="0"/>
              <a:t> type of </a:t>
            </a:r>
            <a:r>
              <a:rPr lang="fr-FR" baseline="0" dirty="0" err="1" smtClean="0"/>
              <a:t>sequencing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platform</a:t>
            </a:r>
            <a:r>
              <a:rPr lang="fr-FR" baseline="0" dirty="0" smtClean="0"/>
              <a:t>. As </a:t>
            </a:r>
            <a:r>
              <a:rPr lang="fr-FR" baseline="0" dirty="0" err="1" smtClean="0"/>
              <a:t>you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see</a:t>
            </a:r>
            <a:r>
              <a:rPr lang="fr-FR" baseline="0" dirty="0" smtClean="0"/>
              <a:t>, </a:t>
            </a:r>
            <a:r>
              <a:rPr lang="fr-FR" baseline="0" dirty="0" err="1" smtClean="0"/>
              <a:t>there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 relative </a:t>
            </a:r>
            <a:r>
              <a:rPr lang="fr-FR" baseline="0" dirty="0" err="1" smtClean="0"/>
              <a:t>loss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length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can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with</a:t>
            </a:r>
            <a:r>
              <a:rPr lang="fr-FR" baseline="0" dirty="0" smtClean="0"/>
              <a:t> the NGS </a:t>
            </a:r>
            <a:r>
              <a:rPr lang="fr-FR" baseline="0" dirty="0" err="1" smtClean="0"/>
              <a:t>compared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what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achieved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sanger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sequencing</a:t>
            </a:r>
            <a:r>
              <a:rPr lang="fr-FR" baseline="0" dirty="0" smtClean="0"/>
              <a:t>, but </a:t>
            </a:r>
            <a:r>
              <a:rPr lang="fr-FR" baseline="0" dirty="0" err="1" smtClean="0"/>
              <a:t>technlogies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evolving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fast</a:t>
            </a:r>
            <a:r>
              <a:rPr lang="fr-FR" baseline="0" dirty="0" smtClean="0"/>
              <a:t>, and </a:t>
            </a:r>
            <a:r>
              <a:rPr lang="fr-FR" baseline="0" dirty="0" err="1" smtClean="0"/>
              <a:t>soon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should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get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much</a:t>
            </a:r>
            <a:r>
              <a:rPr lang="fr-FR" baseline="0" dirty="0" smtClean="0"/>
              <a:t> longer </a:t>
            </a:r>
            <a:r>
              <a:rPr lang="fr-FR" baseline="0" dirty="0" err="1" smtClean="0"/>
              <a:t>sequences</a:t>
            </a:r>
            <a:r>
              <a:rPr lang="fr-FR" baseline="0" dirty="0" smtClean="0"/>
              <a:t> : the </a:t>
            </a:r>
            <a:r>
              <a:rPr lang="fr-FR" baseline="0" dirty="0" err="1" smtClean="0"/>
              <a:t>Minion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thechnology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developped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Nanopore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already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sequence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several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thousands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bp</a:t>
            </a:r>
            <a:r>
              <a:rPr lang="fr-FR" baseline="0" dirty="0" smtClean="0"/>
              <a:t> in a single </a:t>
            </a:r>
            <a:r>
              <a:rPr lang="fr-FR" baseline="0" dirty="0" err="1" smtClean="0"/>
              <a:t>read</a:t>
            </a:r>
            <a:r>
              <a:rPr lang="fr-FR" baseline="0" dirty="0" smtClean="0"/>
              <a:t>.</a:t>
            </a:r>
          </a:p>
          <a:p>
            <a:r>
              <a:rPr lang="fr-FR" baseline="0" dirty="0" smtClean="0"/>
              <a:t>Just to </a:t>
            </a:r>
            <a:r>
              <a:rPr lang="fr-FR" baseline="0" dirty="0" err="1" smtClean="0"/>
              <a:t>highlight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difference</a:t>
            </a:r>
            <a:r>
              <a:rPr lang="fr-FR" baseline="0" dirty="0" smtClean="0"/>
              <a:t> in the </a:t>
            </a:r>
            <a:r>
              <a:rPr lang="fr-FR" baseline="0" dirty="0" err="1" smtClean="0"/>
              <a:t>amount</a:t>
            </a:r>
            <a:r>
              <a:rPr lang="fr-FR" baseline="0" dirty="0" smtClean="0"/>
              <a:t> of data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are </a:t>
            </a:r>
            <a:r>
              <a:rPr lang="fr-FR" baseline="0" dirty="0" err="1" smtClean="0"/>
              <a:t>produced</a:t>
            </a:r>
            <a:r>
              <a:rPr lang="fr-FR" baseline="0" dirty="0" smtClean="0"/>
              <a:t> by </a:t>
            </a:r>
            <a:r>
              <a:rPr lang="fr-FR" baseline="0" dirty="0" err="1" smtClean="0"/>
              <a:t>sanger</a:t>
            </a:r>
            <a:r>
              <a:rPr lang="fr-FR" baseline="0" dirty="0" smtClean="0"/>
              <a:t>, and by </a:t>
            </a:r>
            <a:r>
              <a:rPr lang="fr-FR" baseline="0" dirty="0" err="1" smtClean="0"/>
              <a:t>miseq</a:t>
            </a:r>
            <a:r>
              <a:rPr lang="fr-FR" baseline="0" dirty="0" smtClean="0"/>
              <a:t> (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one of the </a:t>
            </a:r>
            <a:r>
              <a:rPr lang="fr-FR" baseline="0" dirty="0" err="1" smtClean="0"/>
              <a:t>platform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that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currently</a:t>
            </a:r>
            <a:r>
              <a:rPr lang="fr-FR" baseline="0" dirty="0" smtClean="0"/>
              <a:t> able to </a:t>
            </a:r>
            <a:r>
              <a:rPr lang="fr-FR" baseline="0" dirty="0" err="1" smtClean="0"/>
              <a:t>give</a:t>
            </a:r>
            <a:r>
              <a:rPr lang="fr-FR" baseline="0" dirty="0" smtClean="0"/>
              <a:t> the </a:t>
            </a:r>
            <a:r>
              <a:rPr lang="fr-FR" baseline="0" dirty="0" err="1" smtClean="0"/>
              <a:t>longest</a:t>
            </a:r>
            <a:r>
              <a:rPr lang="fr-FR" baseline="0" dirty="0" smtClean="0"/>
              <a:t> </a:t>
            </a:r>
            <a:r>
              <a:rPr lang="fr-FR" baseline="0" dirty="0" err="1" smtClean="0"/>
              <a:t>reads</a:t>
            </a:r>
            <a:r>
              <a:rPr lang="fr-FR" baseline="0" dirty="0" smtClean="0"/>
              <a:t>, if </a:t>
            </a:r>
            <a:r>
              <a:rPr lang="fr-FR" baseline="0" dirty="0" err="1" smtClean="0"/>
              <a:t>we</a:t>
            </a:r>
            <a:r>
              <a:rPr lang="fr-FR" baseline="0" dirty="0" smtClean="0"/>
              <a:t> do not </a:t>
            </a:r>
            <a:r>
              <a:rPr lang="fr-FR" baseline="0" dirty="0" err="1" smtClean="0"/>
              <a:t>consider</a:t>
            </a:r>
            <a:r>
              <a:rPr lang="fr-FR" baseline="0" dirty="0" smtClean="0"/>
              <a:t> </a:t>
            </a:r>
            <a:r>
              <a:rPr lang="fr-FR" baseline="0" dirty="0" err="1" smtClean="0"/>
              <a:t>pyrosequencing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which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is</a:t>
            </a:r>
            <a:r>
              <a:rPr lang="fr-FR" baseline="0" dirty="0" smtClean="0"/>
              <a:t> </a:t>
            </a:r>
            <a:r>
              <a:rPr lang="fr-FR" baseline="0" dirty="0" err="1" smtClean="0"/>
              <a:t>going</a:t>
            </a:r>
            <a:r>
              <a:rPr lang="fr-FR" baseline="0" dirty="0" smtClean="0"/>
              <a:t> to </a:t>
            </a:r>
            <a:r>
              <a:rPr lang="fr-FR" baseline="0" dirty="0" err="1" smtClean="0"/>
              <a:t>be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stopped</a:t>
            </a:r>
            <a:r>
              <a:rPr lang="fr-FR" baseline="0" dirty="0" smtClean="0"/>
              <a:t> </a:t>
            </a:r>
            <a:r>
              <a:rPr lang="fr-FR" baseline="0" dirty="0" err="1" smtClean="0"/>
              <a:t>soon</a:t>
            </a:r>
            <a:r>
              <a:rPr lang="fr-FR" baseline="0" dirty="0" smtClean="0"/>
              <a:t>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59335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How </a:t>
            </a:r>
            <a:r>
              <a:rPr lang="fr-FR" dirty="0" err="1" smtClean="0"/>
              <a:t>does</a:t>
            </a:r>
            <a:r>
              <a:rPr lang="fr-FR" dirty="0" smtClean="0"/>
              <a:t> </a:t>
            </a:r>
            <a:r>
              <a:rPr lang="fr-FR" dirty="0" err="1" smtClean="0"/>
              <a:t>metabarcoding</a:t>
            </a:r>
            <a:r>
              <a:rPr lang="fr-FR" dirty="0" smtClean="0"/>
              <a:t> </a:t>
            </a:r>
            <a:r>
              <a:rPr lang="fr-FR" dirty="0" err="1" smtClean="0"/>
              <a:t>works</a:t>
            </a:r>
            <a:r>
              <a:rPr lang="fr-FR" dirty="0" smtClean="0"/>
              <a:t> ?</a:t>
            </a:r>
          </a:p>
          <a:p>
            <a:r>
              <a:rPr lang="fr-FR" dirty="0" smtClean="0"/>
              <a:t>I </a:t>
            </a:r>
            <a:r>
              <a:rPr lang="fr-FR" dirty="0" err="1" smtClean="0"/>
              <a:t>am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taking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here</a:t>
            </a:r>
            <a:r>
              <a:rPr lang="fr-FR" baseline="0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0000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97049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6FB30E-E245-4C37-9972-AE603A32947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5031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1215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992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7572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4391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808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4666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9244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00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9202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67083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529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11000">
              <a:srgbClr val="0070C0"/>
            </a:gs>
            <a:gs pos="51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32C345-C767-4682-BD58-D999D8FF7576}" type="datetimeFigureOut">
              <a:rPr lang="fr-FR" smtClean="0"/>
              <a:t>28/06/2016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7C679D-7264-4C9F-B678-030D405AC50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657459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17" Type="http://schemas.microsoft.com/office/2007/relationships/hdphoto" Target="../media/hdphoto3.wdp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microsoft.com/office/2007/relationships/hdphoto" Target="../media/hdphoto2.wdp"/><Relationship Id="rId5" Type="http://schemas.microsoft.com/office/2007/relationships/hdphoto" Target="../media/hdphoto1.wdp"/><Relationship Id="rId15" Type="http://schemas.openxmlformats.org/officeDocument/2006/relationships/image" Target="../media/image11.jpe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jpeg"/><Relationship Id="rId14" Type="http://schemas.openxmlformats.org/officeDocument/2006/relationships/image" Target="../media/image10.tif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png"/><Relationship Id="rId7" Type="http://schemas.openxmlformats.org/officeDocument/2006/relationships/image" Target="../media/image40.jpeg"/><Relationship Id="rId12" Type="http://schemas.openxmlformats.org/officeDocument/2006/relationships/image" Target="../media/image45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openxmlformats.org/officeDocument/2006/relationships/image" Target="../media/image44.pn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png"/><Relationship Id="rId9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jpeg"/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12" Type="http://schemas.openxmlformats.org/officeDocument/2006/relationships/image" Target="../media/image60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11" Type="http://schemas.openxmlformats.org/officeDocument/2006/relationships/image" Target="../media/image59.png"/><Relationship Id="rId5" Type="http://schemas.openxmlformats.org/officeDocument/2006/relationships/image" Target="../media/image53.png"/><Relationship Id="rId15" Type="http://schemas.openxmlformats.org/officeDocument/2006/relationships/image" Target="../media/image63.jpeg"/><Relationship Id="rId10" Type="http://schemas.openxmlformats.org/officeDocument/2006/relationships/image" Target="../media/image58.jpeg"/><Relationship Id="rId4" Type="http://schemas.openxmlformats.org/officeDocument/2006/relationships/image" Target="../media/image52.png"/><Relationship Id="rId9" Type="http://schemas.openxmlformats.org/officeDocument/2006/relationships/image" Target="../media/image57.png"/><Relationship Id="rId14" Type="http://schemas.openxmlformats.org/officeDocument/2006/relationships/image" Target="../media/image6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tif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if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t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gif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JPG"/><Relationship Id="rId5" Type="http://schemas.openxmlformats.org/officeDocument/2006/relationships/image" Target="../media/image9.png"/><Relationship Id="rId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3.png"/><Relationship Id="rId3" Type="http://schemas.openxmlformats.org/officeDocument/2006/relationships/image" Target="../media/image28.jpeg"/><Relationship Id="rId7" Type="http://schemas.openxmlformats.org/officeDocument/2006/relationships/image" Target="../media/image3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6" Type="http://schemas.microsoft.com/office/2007/relationships/hdphoto" Target="../media/hdphoto6.wdp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11" Type="http://schemas.openxmlformats.org/officeDocument/2006/relationships/image" Target="../media/image4.jpeg"/><Relationship Id="rId5" Type="http://schemas.openxmlformats.org/officeDocument/2006/relationships/image" Target="../media/image30.png"/><Relationship Id="rId15" Type="http://schemas.openxmlformats.org/officeDocument/2006/relationships/image" Target="../media/image35.jpeg"/><Relationship Id="rId10" Type="http://schemas.openxmlformats.org/officeDocument/2006/relationships/image" Target="../media/image8.jpeg"/><Relationship Id="rId4" Type="http://schemas.openxmlformats.org/officeDocument/2006/relationships/image" Target="../media/image29.jpeg"/><Relationship Id="rId9" Type="http://schemas.microsoft.com/office/2007/relationships/hdphoto" Target="../media/hdphoto5.wdp"/><Relationship Id="rId1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956376" y="252289"/>
            <a:ext cx="1043297" cy="5184576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7956376" y="4214123"/>
            <a:ext cx="1043297" cy="2527245"/>
          </a:xfrm>
          <a:prstGeom prst="rect">
            <a:avLst/>
          </a:prstGeom>
          <a:gradFill>
            <a:gsLst>
              <a:gs pos="0">
                <a:schemeClr val="bg2">
                  <a:lumMod val="20000"/>
                  <a:lumOff val="80000"/>
                </a:schemeClr>
              </a:gs>
              <a:gs pos="10000">
                <a:srgbClr val="0070C0"/>
              </a:gs>
              <a:gs pos="33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Picture 3" descr="C:\Users\rsiano\Dropbox\PartageArticleNoan\PremierArticleDino\ReadyForPublication\to be submitted\FiguresFormat-PNG\metabarcoding_sized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224136"/>
            <a:ext cx="1043297" cy="4544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2" descr="Tanaidacea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5094">
            <a:off x="7575993" y="6221561"/>
            <a:ext cx="1039835" cy="67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16" descr="ISOPOD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47241">
            <a:off x="8440071" y="5523419"/>
            <a:ext cx="583595" cy="490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8560591" y="6041320"/>
            <a:ext cx="327023" cy="23149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fr-FR"/>
          </a:p>
        </p:txBody>
      </p:sp>
      <p:pic>
        <p:nvPicPr>
          <p:cNvPr id="21" name="Picture 23" descr="copepo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6200" y="5953729"/>
            <a:ext cx="548900" cy="3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32" descr="PHI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6067" y="5929317"/>
            <a:ext cx="347599" cy="241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8135" y="4974425"/>
            <a:ext cx="975550" cy="752488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213" r="10603"/>
          <a:stretch/>
        </p:blipFill>
        <p:spPr>
          <a:xfrm rot="8698044">
            <a:off x="8300093" y="5099106"/>
            <a:ext cx="703788" cy="503125"/>
          </a:xfrm>
          <a:prstGeom prst="rect">
            <a:avLst/>
          </a:prstGeom>
        </p:spPr>
      </p:pic>
      <p:pic>
        <p:nvPicPr>
          <p:cNvPr id="20" name="Picture 20" descr="nematode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568" y="6374559"/>
            <a:ext cx="513306" cy="37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ZoneTexte 24"/>
          <p:cNvSpPr txBox="1"/>
          <p:nvPr/>
        </p:nvSpPr>
        <p:spPr>
          <a:xfrm>
            <a:off x="539552" y="1628800"/>
            <a:ext cx="73396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dirty="0" err="1" smtClean="0"/>
              <a:t>Metabarcoding</a:t>
            </a:r>
            <a:r>
              <a:rPr lang="fr-FR" sz="5400" dirty="0" smtClean="0"/>
              <a:t> : a </a:t>
            </a:r>
            <a:r>
              <a:rPr lang="fr-FR" sz="5400" dirty="0" err="1" smtClean="0"/>
              <a:t>tool</a:t>
            </a:r>
            <a:r>
              <a:rPr lang="fr-FR" sz="5400" dirty="0" smtClean="0"/>
              <a:t> to </a:t>
            </a:r>
            <a:r>
              <a:rPr lang="fr-FR" sz="5400" dirty="0" err="1" smtClean="0"/>
              <a:t>accelerate</a:t>
            </a:r>
            <a:r>
              <a:rPr lang="fr-FR" sz="5400" dirty="0" smtClean="0"/>
              <a:t> </a:t>
            </a:r>
            <a:r>
              <a:rPr lang="fr-FR" sz="5400" dirty="0" err="1" smtClean="0"/>
              <a:t>biodiversity</a:t>
            </a:r>
            <a:r>
              <a:rPr lang="fr-FR" sz="5400" dirty="0" smtClean="0"/>
              <a:t> </a:t>
            </a:r>
            <a:r>
              <a:rPr lang="fr-FR" sz="5400" dirty="0" err="1" smtClean="0"/>
              <a:t>assessments</a:t>
            </a:r>
            <a:r>
              <a:rPr lang="fr-FR" sz="5400" dirty="0" smtClean="0"/>
              <a:t> ?</a:t>
            </a:r>
            <a:endParaRPr lang="fr-FR" sz="5400" dirty="0"/>
          </a:p>
        </p:txBody>
      </p:sp>
      <p:pic>
        <p:nvPicPr>
          <p:cNvPr id="26" name="Image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4136"/>
            <a:ext cx="947093" cy="1404664"/>
          </a:xfrm>
          <a:prstGeom prst="rect">
            <a:avLst/>
          </a:prstGeom>
        </p:spPr>
      </p:pic>
      <p:pic>
        <p:nvPicPr>
          <p:cNvPr id="27" name="Image 2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" y="6451958"/>
            <a:ext cx="1535901" cy="311331"/>
          </a:xfrm>
          <a:prstGeom prst="rect">
            <a:avLst/>
          </a:prstGeom>
        </p:spPr>
      </p:pic>
      <p:sp>
        <p:nvSpPr>
          <p:cNvPr id="28" name="ZoneTexte 27"/>
          <p:cNvSpPr txBox="1"/>
          <p:nvPr/>
        </p:nvSpPr>
        <p:spPr>
          <a:xfrm>
            <a:off x="990814" y="4493210"/>
            <a:ext cx="6437082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800" dirty="0" smtClean="0"/>
              <a:t>Florence </a:t>
            </a:r>
            <a:r>
              <a:rPr lang="fr-FR" sz="2800" dirty="0" err="1" smtClean="0"/>
              <a:t>Pradillon</a:t>
            </a:r>
            <a:r>
              <a:rPr lang="fr-FR" sz="2800" dirty="0" smtClean="0"/>
              <a:t> &amp; Sophie Arnaud-</a:t>
            </a:r>
            <a:r>
              <a:rPr lang="fr-FR" sz="2800" dirty="0" err="1" smtClean="0"/>
              <a:t>Haond</a:t>
            </a:r>
            <a:endParaRPr lang="fr-FR" sz="2800" baseline="30000" dirty="0" smtClean="0"/>
          </a:p>
          <a:p>
            <a:pPr algn="ctr"/>
            <a:r>
              <a:rPr lang="fr-FR" sz="2400" dirty="0" smtClean="0"/>
              <a:t>Ifremer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2195736" y="6272812"/>
            <a:ext cx="446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Meioscool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2016, IUEM, 27 </a:t>
            </a:r>
            <a:r>
              <a:rPr lang="fr-FR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June</a:t>
            </a:r>
            <a:r>
              <a:rPr lang="fr-FR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- 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</a:t>
            </a:r>
            <a:r>
              <a:rPr lang="fr-FR" baseline="30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st</a:t>
            </a:r>
            <a:r>
              <a:rPr lang="fr-FR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July 2016</a:t>
            </a:r>
            <a:endParaRPr lang="fr-FR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" y="5652715"/>
            <a:ext cx="666021" cy="721844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2405" y="5499762"/>
            <a:ext cx="394067" cy="39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03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55780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Constraints of working with </a:t>
            </a:r>
            <a:r>
              <a:rPr lang="en-US" dirty="0" err="1" smtClean="0"/>
              <a:t>eDNA</a:t>
            </a:r>
            <a:endParaRPr lang="en-US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959218"/>
            <a:ext cx="864095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fr-FR" sz="2800" dirty="0"/>
              <a:t>• </a:t>
            </a:r>
            <a:r>
              <a:rPr lang="fr-FR" sz="2800" dirty="0" err="1" smtClean="0"/>
              <a:t>Complex</a:t>
            </a:r>
            <a:r>
              <a:rPr lang="fr-FR" sz="2800" dirty="0" smtClean="0"/>
              <a:t> mixture </a:t>
            </a:r>
            <a:r>
              <a:rPr lang="fr-FR" sz="2800" dirty="0" err="1" smtClean="0"/>
              <a:t>containing</a:t>
            </a:r>
            <a:r>
              <a:rPr lang="fr-FR" sz="2800" dirty="0" smtClean="0"/>
              <a:t> </a:t>
            </a:r>
            <a:r>
              <a:rPr lang="fr-FR" sz="2800" dirty="0" err="1" smtClean="0"/>
              <a:t>degraded</a:t>
            </a:r>
            <a:r>
              <a:rPr lang="fr-FR" sz="2800" dirty="0" smtClean="0"/>
              <a:t> DNA</a:t>
            </a:r>
          </a:p>
          <a:p>
            <a:pPr>
              <a:spcAft>
                <a:spcPts val="600"/>
              </a:spcAft>
            </a:pPr>
            <a:r>
              <a:rPr lang="fr-FR" sz="2800" dirty="0"/>
              <a:t>• </a:t>
            </a:r>
            <a:r>
              <a:rPr lang="fr-FR" sz="2800" dirty="0" smtClean="0"/>
              <a:t>The </a:t>
            </a:r>
            <a:r>
              <a:rPr lang="fr-FR" sz="2800" dirty="0" err="1" smtClean="0"/>
              <a:t>eDNA</a:t>
            </a:r>
            <a:r>
              <a:rPr lang="fr-FR" sz="2800" dirty="0" smtClean="0"/>
              <a:t> </a:t>
            </a:r>
            <a:r>
              <a:rPr lang="fr-FR" sz="2800" dirty="0" err="1" smtClean="0"/>
              <a:t>extract</a:t>
            </a:r>
            <a:r>
              <a:rPr lang="fr-FR" sz="2800" dirty="0" smtClean="0"/>
              <a:t> must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representative</a:t>
            </a:r>
            <a:r>
              <a:rPr lang="fr-FR" sz="2800" dirty="0" smtClean="0"/>
              <a:t> of the local </a:t>
            </a:r>
            <a:r>
              <a:rPr lang="fr-FR" sz="2800" dirty="0" err="1" smtClean="0"/>
              <a:t>biodiversity</a:t>
            </a:r>
            <a:endParaRPr lang="fr-FR" sz="2800" dirty="0" smtClean="0"/>
          </a:p>
          <a:p>
            <a:pPr>
              <a:spcAft>
                <a:spcPts val="600"/>
              </a:spcAft>
            </a:pPr>
            <a:r>
              <a:rPr lang="fr-FR" sz="2800" dirty="0" smtClean="0"/>
              <a:t>• The </a:t>
            </a:r>
            <a:r>
              <a:rPr lang="fr-FR" sz="2800" dirty="0" err="1" smtClean="0"/>
              <a:t>primers</a:t>
            </a:r>
            <a:r>
              <a:rPr lang="fr-FR" sz="2800" dirty="0" smtClean="0"/>
              <a:t> must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highly</a:t>
            </a:r>
            <a:r>
              <a:rPr lang="fr-FR" sz="2800" dirty="0" smtClean="0"/>
              <a:t> versatile (to </a:t>
            </a:r>
            <a:r>
              <a:rPr lang="fr-FR" sz="2800" dirty="0" err="1" smtClean="0"/>
              <a:t>equally</a:t>
            </a:r>
            <a:r>
              <a:rPr lang="fr-FR" sz="2800" dirty="0" smtClean="0"/>
              <a:t> </a:t>
            </a:r>
            <a:r>
              <a:rPr lang="fr-FR" sz="2800" dirty="0" err="1" smtClean="0"/>
              <a:t>amplify</a:t>
            </a:r>
            <a:r>
              <a:rPr lang="fr-FR" sz="2800" dirty="0" smtClean="0"/>
              <a:t> the </a:t>
            </a:r>
            <a:r>
              <a:rPr lang="fr-FR" sz="2800" dirty="0" err="1" smtClean="0"/>
              <a:t>different</a:t>
            </a:r>
            <a:r>
              <a:rPr lang="fr-FR" sz="2800" dirty="0" smtClean="0"/>
              <a:t> </a:t>
            </a:r>
            <a:r>
              <a:rPr lang="fr-FR" sz="2800" dirty="0" err="1" smtClean="0"/>
              <a:t>target</a:t>
            </a:r>
            <a:r>
              <a:rPr lang="fr-FR" sz="2800" dirty="0" smtClean="0"/>
              <a:t> </a:t>
            </a:r>
            <a:r>
              <a:rPr lang="fr-FR" sz="2800" dirty="0" err="1" smtClean="0"/>
              <a:t>DNAs</a:t>
            </a:r>
            <a:r>
              <a:rPr lang="fr-FR" sz="28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fr-FR" sz="2800" dirty="0"/>
              <a:t>• </a:t>
            </a:r>
            <a:r>
              <a:rPr lang="fr-FR" sz="2800" dirty="0" err="1" smtClean="0"/>
              <a:t>Problem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taxonomic</a:t>
            </a:r>
            <a:r>
              <a:rPr lang="fr-FR" sz="2800" dirty="0" smtClean="0"/>
              <a:t> </a:t>
            </a:r>
            <a:r>
              <a:rPr lang="fr-FR" sz="2800" dirty="0" err="1" smtClean="0"/>
              <a:t>resolution</a:t>
            </a:r>
            <a:r>
              <a:rPr lang="fr-FR" sz="2800" dirty="0" smtClean="0"/>
              <a:t>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using</a:t>
            </a:r>
            <a:r>
              <a:rPr lang="fr-FR" sz="2800" dirty="0" smtClean="0"/>
              <a:t> </a:t>
            </a:r>
            <a:r>
              <a:rPr lang="fr-FR" sz="2800" dirty="0" err="1" smtClean="0"/>
              <a:t>very</a:t>
            </a:r>
            <a:r>
              <a:rPr lang="fr-FR" sz="2800" dirty="0" smtClean="0"/>
              <a:t> short </a:t>
            </a:r>
            <a:r>
              <a:rPr lang="fr-FR" sz="2800" dirty="0" err="1" smtClean="0"/>
              <a:t>barcodes</a:t>
            </a:r>
            <a:endParaRPr lang="fr-FR" sz="2800" dirty="0" smtClean="0"/>
          </a:p>
          <a:p>
            <a:pPr>
              <a:spcAft>
                <a:spcPts val="600"/>
              </a:spcAft>
            </a:pPr>
            <a:r>
              <a:rPr lang="fr-FR" sz="2800" dirty="0"/>
              <a:t>• </a:t>
            </a:r>
            <a:r>
              <a:rPr lang="fr-FR" sz="2800" dirty="0" err="1"/>
              <a:t>P</a:t>
            </a:r>
            <a:r>
              <a:rPr lang="fr-FR" sz="2800" dirty="0" err="1" smtClean="0"/>
              <a:t>roblem</a:t>
            </a:r>
            <a:r>
              <a:rPr lang="fr-FR" sz="2800" dirty="0" smtClean="0"/>
              <a:t> of the </a:t>
            </a:r>
            <a:r>
              <a:rPr lang="fr-FR" sz="2800" dirty="0" err="1" smtClean="0"/>
              <a:t>reference</a:t>
            </a:r>
            <a:r>
              <a:rPr lang="fr-FR" sz="2800" dirty="0" smtClean="0"/>
              <a:t> </a:t>
            </a:r>
            <a:r>
              <a:rPr lang="fr-FR" sz="2800" dirty="0" err="1" smtClean="0"/>
              <a:t>database</a:t>
            </a:r>
            <a:r>
              <a:rPr lang="fr-FR" sz="2800" dirty="0" smtClean="0"/>
              <a:t> </a:t>
            </a:r>
            <a:r>
              <a:rPr lang="fr-FR" sz="2800" dirty="0" err="1" smtClean="0"/>
              <a:t>when</a:t>
            </a:r>
            <a:r>
              <a:rPr lang="fr-FR" sz="2800" dirty="0" smtClean="0"/>
              <a:t> </a:t>
            </a:r>
            <a:r>
              <a:rPr lang="fr-FR" sz="2800" dirty="0" err="1" smtClean="0"/>
              <a:t>using</a:t>
            </a:r>
            <a:r>
              <a:rPr lang="fr-FR" sz="2800" dirty="0" smtClean="0"/>
              <a:t> non-standard </a:t>
            </a:r>
            <a:r>
              <a:rPr lang="fr-FR" sz="2800" dirty="0" err="1" smtClean="0"/>
              <a:t>barcodes</a:t>
            </a:r>
            <a:endParaRPr lang="fr-FR" sz="2800" dirty="0" smtClean="0"/>
          </a:p>
        </p:txBody>
      </p:sp>
    </p:spTree>
    <p:extLst>
      <p:ext uri="{BB962C8B-B14F-4D97-AF65-F5344CB8AC3E}">
        <p14:creationId xmlns:p14="http://schemas.microsoft.com/office/powerpoint/2010/main" val="403470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lipse 33"/>
          <p:cNvSpPr/>
          <p:nvPr/>
        </p:nvSpPr>
        <p:spPr>
          <a:xfrm>
            <a:off x="7097908" y="547372"/>
            <a:ext cx="5184576" cy="5040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 dirty="0"/>
          </a:p>
        </p:txBody>
      </p:sp>
      <p:grpSp>
        <p:nvGrpSpPr>
          <p:cNvPr id="76" name="Groupe 75"/>
          <p:cNvGrpSpPr/>
          <p:nvPr/>
        </p:nvGrpSpPr>
        <p:grpSpPr>
          <a:xfrm>
            <a:off x="1290875" y="548680"/>
            <a:ext cx="7375452" cy="6415686"/>
            <a:chOff x="1290875" y="576091"/>
            <a:chExt cx="7375452" cy="6415686"/>
          </a:xfrm>
        </p:grpSpPr>
        <p:pic>
          <p:nvPicPr>
            <p:cNvPr id="5" name="Picture 19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13381" y="576091"/>
              <a:ext cx="976941" cy="845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30446" y="606182"/>
              <a:ext cx="915045" cy="5873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7" name="Groupe 6"/>
            <p:cNvGrpSpPr/>
            <p:nvPr/>
          </p:nvGrpSpPr>
          <p:grpSpPr>
            <a:xfrm>
              <a:off x="2241930" y="754286"/>
              <a:ext cx="1239442" cy="934002"/>
              <a:chOff x="2437610" y="502607"/>
              <a:chExt cx="1278379" cy="955807"/>
            </a:xfrm>
          </p:grpSpPr>
          <p:pic>
            <p:nvPicPr>
              <p:cNvPr id="68" name="Picture 8" descr="Afficher l'image d'origine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6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7610" y="502607"/>
                <a:ext cx="1278379" cy="955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69" name="Picture 14" descr="Résultat de recherche d'images pour &quot;genetic amplification&quot;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4044" y="788865"/>
                <a:ext cx="435312" cy="484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70" name="Picture 14" descr="Résultat de recherche d'images pour &quot;genetic amplification&quot;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365022">
                <a:off x="2843535" y="991511"/>
                <a:ext cx="314351" cy="347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8" descr="Afficher l'image d'origine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0875" y="4439598"/>
              <a:ext cx="1053933" cy="794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lèche droite 8"/>
            <p:cNvSpPr/>
            <p:nvPr/>
          </p:nvSpPr>
          <p:spPr>
            <a:xfrm rot="5400000">
              <a:off x="1113801" y="2316556"/>
              <a:ext cx="1125408" cy="299335"/>
            </a:xfrm>
            <a:prstGeom prst="rightArrow">
              <a:avLst/>
            </a:prstGeom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Arc 34"/>
            <p:cNvSpPr/>
            <p:nvPr/>
          </p:nvSpPr>
          <p:spPr>
            <a:xfrm rot="4322606">
              <a:off x="2316479" y="1214998"/>
              <a:ext cx="5066299" cy="4887036"/>
            </a:xfrm>
            <a:prstGeom prst="arc">
              <a:avLst>
                <a:gd name="adj1" fmla="val 15548228"/>
                <a:gd name="adj2" fmla="val 19885492"/>
              </a:avLst>
            </a:prstGeom>
            <a:ln w="508000">
              <a:solidFill>
                <a:schemeClr val="tx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36" name="Groupe 35"/>
            <p:cNvGrpSpPr/>
            <p:nvPr/>
          </p:nvGrpSpPr>
          <p:grpSpPr>
            <a:xfrm>
              <a:off x="2368897" y="1263967"/>
              <a:ext cx="5026665" cy="4925569"/>
              <a:chOff x="1763688" y="764704"/>
              <a:chExt cx="5184576" cy="5040560"/>
            </a:xfrm>
          </p:grpSpPr>
          <p:sp>
            <p:nvSpPr>
              <p:cNvPr id="66" name="Arc 65"/>
              <p:cNvSpPr/>
              <p:nvPr/>
            </p:nvSpPr>
            <p:spPr>
              <a:xfrm>
                <a:off x="1763688" y="764704"/>
                <a:ext cx="5184576" cy="5040560"/>
              </a:xfrm>
              <a:prstGeom prst="arc">
                <a:avLst>
                  <a:gd name="adj1" fmla="val 13273765"/>
                  <a:gd name="adj2" fmla="val 19233090"/>
                </a:avLst>
              </a:prstGeom>
              <a:ln w="508000"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7" name="Triangle isocèle 66"/>
              <p:cNvSpPr/>
              <p:nvPr/>
            </p:nvSpPr>
            <p:spPr>
              <a:xfrm rot="8226654">
                <a:off x="6174692" y="1614106"/>
                <a:ext cx="514800" cy="293875"/>
              </a:xfrm>
              <a:prstGeom prst="triangl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7" name="Triangle isocèle 36"/>
            <p:cNvSpPr/>
            <p:nvPr/>
          </p:nvSpPr>
          <p:spPr>
            <a:xfrm rot="13195055">
              <a:off x="6327831" y="5346426"/>
              <a:ext cx="499120" cy="287171"/>
            </a:xfrm>
            <a:prstGeom prst="triangle">
              <a:avLst/>
            </a:prstGeom>
            <a:solidFill>
              <a:schemeClr val="tx1">
                <a:lumMod val="65000"/>
              </a:schemeClr>
            </a:solidFill>
            <a:ln>
              <a:solidFill>
                <a:schemeClr val="tx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2" name="Groupe 1"/>
            <p:cNvGrpSpPr/>
            <p:nvPr/>
          </p:nvGrpSpPr>
          <p:grpSpPr>
            <a:xfrm>
              <a:off x="2040363" y="1129501"/>
              <a:ext cx="5184769" cy="4916807"/>
              <a:chOff x="1561710" y="418159"/>
              <a:chExt cx="5347647" cy="5031594"/>
            </a:xfrm>
          </p:grpSpPr>
          <p:sp>
            <p:nvSpPr>
              <p:cNvPr id="64" name="Arc 63"/>
              <p:cNvSpPr/>
              <p:nvPr/>
            </p:nvSpPr>
            <p:spPr>
              <a:xfrm rot="13365856">
                <a:off x="1561710" y="418159"/>
                <a:ext cx="5347647" cy="5031594"/>
              </a:xfrm>
              <a:prstGeom prst="arc">
                <a:avLst>
                  <a:gd name="adj1" fmla="val 11474976"/>
                  <a:gd name="adj2" fmla="val 15648177"/>
                </a:avLst>
              </a:prstGeom>
              <a:ln w="508000">
                <a:solidFill>
                  <a:srgbClr val="A9DA7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5" name="Triangle isocèle 64"/>
              <p:cNvSpPr/>
              <p:nvPr/>
            </p:nvSpPr>
            <p:spPr>
              <a:xfrm rot="18149170">
                <a:off x="2479404" y="4813498"/>
                <a:ext cx="514800" cy="293875"/>
              </a:xfrm>
              <a:prstGeom prst="triangle">
                <a:avLst/>
              </a:prstGeom>
              <a:solidFill>
                <a:srgbClr val="A9DA7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sp>
          <p:nvSpPr>
            <p:cNvPr id="39" name="Arc 38"/>
            <p:cNvSpPr/>
            <p:nvPr/>
          </p:nvSpPr>
          <p:spPr>
            <a:xfrm rot="17322135">
              <a:off x="2382944" y="1155171"/>
              <a:ext cx="5066299" cy="4887036"/>
            </a:xfrm>
            <a:prstGeom prst="arc">
              <a:avLst>
                <a:gd name="adj1" fmla="val 13094867"/>
                <a:gd name="adj2" fmla="val 16755682"/>
              </a:avLst>
            </a:prstGeom>
            <a:ln w="5080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grpSp>
          <p:nvGrpSpPr>
            <p:cNvPr id="40" name="Groupe 39"/>
            <p:cNvGrpSpPr/>
            <p:nvPr/>
          </p:nvGrpSpPr>
          <p:grpSpPr>
            <a:xfrm>
              <a:off x="1456198" y="3827356"/>
              <a:ext cx="2164259" cy="985114"/>
              <a:chOff x="971600" y="2676040"/>
              <a:chExt cx="2232248" cy="1008112"/>
            </a:xfrm>
          </p:grpSpPr>
          <p:sp>
            <p:nvSpPr>
              <p:cNvPr id="62" name="Ellipse 61"/>
              <p:cNvSpPr/>
              <p:nvPr/>
            </p:nvSpPr>
            <p:spPr>
              <a:xfrm>
                <a:off x="1573630" y="2676040"/>
                <a:ext cx="1008112" cy="1008112"/>
              </a:xfrm>
              <a:prstGeom prst="ellipse">
                <a:avLst/>
              </a:prstGeom>
              <a:solidFill>
                <a:schemeClr val="accent1">
                  <a:lumMod val="75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3" name="ZoneTexte 62"/>
              <p:cNvSpPr txBox="1"/>
              <p:nvPr/>
            </p:nvSpPr>
            <p:spPr>
              <a:xfrm>
                <a:off x="971600" y="2971740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err="1" smtClean="0">
                    <a:cs typeface="Arial" pitchFamily="34" charset="0"/>
                  </a:rPr>
                  <a:t>Environmental</a:t>
                </a:r>
                <a:endParaRPr lang="fr-FR" sz="1200" b="1" dirty="0" smtClean="0">
                  <a:cs typeface="Arial" pitchFamily="34" charset="0"/>
                </a:endParaRPr>
              </a:p>
              <a:p>
                <a:pPr algn="ctr"/>
                <a:r>
                  <a:rPr lang="fr-FR" sz="1200" b="1" dirty="0" err="1" smtClean="0">
                    <a:cs typeface="Arial" pitchFamily="34" charset="0"/>
                  </a:rPr>
                  <a:t>sampling</a:t>
                </a:r>
                <a:endParaRPr lang="fr-FR" sz="1200" b="1" dirty="0">
                  <a:cs typeface="Arial" pitchFamily="34" charset="0"/>
                </a:endParaRPr>
              </a:p>
            </p:txBody>
          </p:sp>
        </p:grpSp>
        <p:grpSp>
          <p:nvGrpSpPr>
            <p:cNvPr id="41" name="Groupe 40"/>
            <p:cNvGrpSpPr/>
            <p:nvPr/>
          </p:nvGrpSpPr>
          <p:grpSpPr>
            <a:xfrm>
              <a:off x="2564000" y="1149193"/>
              <a:ext cx="2164259" cy="985114"/>
              <a:chOff x="64380" y="1749950"/>
              <a:chExt cx="2232248" cy="1008112"/>
            </a:xfrm>
          </p:grpSpPr>
          <p:sp>
            <p:nvSpPr>
              <p:cNvPr id="60" name="Ellipse 59"/>
              <p:cNvSpPr/>
              <p:nvPr/>
            </p:nvSpPr>
            <p:spPr>
              <a:xfrm>
                <a:off x="675600" y="1749950"/>
                <a:ext cx="1008112" cy="10081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61" name="ZoneTexte 60"/>
              <p:cNvSpPr txBox="1"/>
              <p:nvPr/>
            </p:nvSpPr>
            <p:spPr>
              <a:xfrm>
                <a:off x="64380" y="2109990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DNA extraction</a:t>
                </a:r>
              </a:p>
            </p:txBody>
          </p:sp>
        </p:grpSp>
        <p:grpSp>
          <p:nvGrpSpPr>
            <p:cNvPr id="42" name="Groupe 41"/>
            <p:cNvGrpSpPr/>
            <p:nvPr/>
          </p:nvGrpSpPr>
          <p:grpSpPr>
            <a:xfrm>
              <a:off x="5016753" y="1055001"/>
              <a:ext cx="2164259" cy="985114"/>
              <a:chOff x="5616455" y="1338738"/>
              <a:chExt cx="2232248" cy="1008112"/>
            </a:xfrm>
          </p:grpSpPr>
          <p:sp>
            <p:nvSpPr>
              <p:cNvPr id="58" name="Ellipse 57"/>
              <p:cNvSpPr/>
              <p:nvPr/>
            </p:nvSpPr>
            <p:spPr>
              <a:xfrm>
                <a:off x="6214291" y="1338738"/>
                <a:ext cx="1008112" cy="10081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9" name="ZoneTexte 58"/>
              <p:cNvSpPr txBox="1"/>
              <p:nvPr/>
            </p:nvSpPr>
            <p:spPr>
              <a:xfrm>
                <a:off x="5616455" y="1714220"/>
                <a:ext cx="223224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Sequencing</a:t>
                </a:r>
                <a:endParaRPr lang="fr-FR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3" name="Groupe 42"/>
            <p:cNvGrpSpPr/>
            <p:nvPr/>
          </p:nvGrpSpPr>
          <p:grpSpPr>
            <a:xfrm>
              <a:off x="1456198" y="2546262"/>
              <a:ext cx="2164259" cy="985114"/>
              <a:chOff x="1317408" y="1828211"/>
              <a:chExt cx="2232248" cy="1008112"/>
            </a:xfrm>
          </p:grpSpPr>
          <p:sp>
            <p:nvSpPr>
              <p:cNvPr id="56" name="Ellipse 55"/>
              <p:cNvSpPr/>
              <p:nvPr/>
            </p:nvSpPr>
            <p:spPr>
              <a:xfrm>
                <a:off x="1898177" y="1828211"/>
                <a:ext cx="1008112" cy="1008112"/>
              </a:xfrm>
              <a:prstGeom prst="ellipse">
                <a:avLst/>
              </a:prstGeom>
              <a:solidFill>
                <a:schemeClr val="accent1">
                  <a:lumMod val="75000"/>
                  <a:alpha val="8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7" name="ZoneTexte 56"/>
              <p:cNvSpPr txBox="1"/>
              <p:nvPr/>
            </p:nvSpPr>
            <p:spPr>
              <a:xfrm>
                <a:off x="1317408" y="2138015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cs typeface="Arial" pitchFamily="34" charset="0"/>
                  </a:rPr>
                  <a:t>Size-class </a:t>
                </a:r>
              </a:p>
              <a:p>
                <a:pPr algn="ctr"/>
                <a:r>
                  <a:rPr lang="fr-FR" sz="1200" b="1" dirty="0" err="1" smtClean="0">
                    <a:cs typeface="Arial" pitchFamily="34" charset="0"/>
                  </a:rPr>
                  <a:t>fractionation</a:t>
                </a:r>
                <a:endParaRPr lang="fr-FR" sz="1200" b="1" dirty="0">
                  <a:cs typeface="Arial" pitchFamily="34" charset="0"/>
                </a:endParaRPr>
              </a:p>
            </p:txBody>
          </p:sp>
        </p:grpSp>
        <p:grpSp>
          <p:nvGrpSpPr>
            <p:cNvPr id="44" name="Groupe 43"/>
            <p:cNvGrpSpPr/>
            <p:nvPr/>
          </p:nvGrpSpPr>
          <p:grpSpPr>
            <a:xfrm>
              <a:off x="3767499" y="843905"/>
              <a:ext cx="2164259" cy="985114"/>
              <a:chOff x="-230764" y="1844824"/>
              <a:chExt cx="2232248" cy="1008112"/>
            </a:xfrm>
          </p:grpSpPr>
          <p:sp>
            <p:nvSpPr>
              <p:cNvPr id="54" name="Ellipse 53"/>
              <p:cNvSpPr/>
              <p:nvPr/>
            </p:nvSpPr>
            <p:spPr>
              <a:xfrm>
                <a:off x="367072" y="1844824"/>
                <a:ext cx="1008112" cy="1008112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  <a:alpha val="8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5" name="ZoneTexte 54"/>
              <p:cNvSpPr txBox="1"/>
              <p:nvPr/>
            </p:nvSpPr>
            <p:spPr>
              <a:xfrm>
                <a:off x="-230764" y="2204864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Amplification</a:t>
                </a:r>
              </a:p>
              <a:p>
                <a:pPr algn="ctr"/>
                <a:r>
                  <a:rPr lang="fr-FR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of </a:t>
                </a:r>
                <a:r>
                  <a:rPr lang="fr-FR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barcode</a:t>
                </a:r>
                <a:r>
                  <a:rPr lang="fr-FR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r>
                  <a:rPr lang="fr-FR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region</a:t>
                </a:r>
                <a:r>
                  <a:rPr lang="fr-FR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  <a:endParaRPr lang="fr-FR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5" name="Groupe 44"/>
            <p:cNvGrpSpPr/>
            <p:nvPr/>
          </p:nvGrpSpPr>
          <p:grpSpPr>
            <a:xfrm>
              <a:off x="6133790" y="2543436"/>
              <a:ext cx="2164259" cy="985114"/>
              <a:chOff x="5518903" y="1449988"/>
              <a:chExt cx="2232248" cy="1008112"/>
            </a:xfrm>
          </p:grpSpPr>
          <p:sp>
            <p:nvSpPr>
              <p:cNvPr id="52" name="Ellipse 51"/>
              <p:cNvSpPr/>
              <p:nvPr/>
            </p:nvSpPr>
            <p:spPr>
              <a:xfrm>
                <a:off x="6116739" y="1449988"/>
                <a:ext cx="1008112" cy="10081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3" name="ZoneTexte 52"/>
              <p:cNvSpPr txBox="1"/>
              <p:nvPr/>
            </p:nvSpPr>
            <p:spPr>
              <a:xfrm>
                <a:off x="5518903" y="1725720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Sequence</a:t>
                </a:r>
                <a:endParaRPr lang="fr-FR" sz="12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fr-FR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Filtering</a:t>
                </a:r>
                <a:endParaRPr lang="fr-FR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6" name="Groupe 45"/>
            <p:cNvGrpSpPr/>
            <p:nvPr/>
          </p:nvGrpSpPr>
          <p:grpSpPr>
            <a:xfrm>
              <a:off x="6194370" y="3563411"/>
              <a:ext cx="2164259" cy="985114"/>
              <a:chOff x="5437419" y="1235261"/>
              <a:chExt cx="2232248" cy="1008112"/>
            </a:xfrm>
          </p:grpSpPr>
          <p:sp>
            <p:nvSpPr>
              <p:cNvPr id="50" name="Ellipse 49"/>
              <p:cNvSpPr/>
              <p:nvPr/>
            </p:nvSpPr>
            <p:spPr>
              <a:xfrm>
                <a:off x="6035255" y="1235261"/>
                <a:ext cx="1008112" cy="10081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51" name="ZoneTexte 50"/>
              <p:cNvSpPr txBox="1"/>
              <p:nvPr/>
            </p:nvSpPr>
            <p:spPr>
              <a:xfrm>
                <a:off x="5437419" y="1541818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Clustering</a:t>
                </a:r>
                <a:endParaRPr lang="fr-FR" sz="1200" b="1" dirty="0" smtClean="0">
                  <a:solidFill>
                    <a:schemeClr val="bg1"/>
                  </a:solidFill>
                  <a:cs typeface="Arial" pitchFamily="34" charset="0"/>
                </a:endParaRPr>
              </a:p>
              <a:p>
                <a:pPr algn="ctr"/>
                <a:r>
                  <a:rPr lang="fr-FR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(</a:t>
                </a:r>
                <a:r>
                  <a:rPr lang="fr-FR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OTUs</a:t>
                </a:r>
                <a:r>
                  <a:rPr lang="fr-FR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)</a:t>
                </a:r>
                <a:endParaRPr lang="fr-FR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47" name="Groupe 46"/>
            <p:cNvGrpSpPr/>
            <p:nvPr/>
          </p:nvGrpSpPr>
          <p:grpSpPr>
            <a:xfrm>
              <a:off x="5861074" y="4539526"/>
              <a:ext cx="2164259" cy="985114"/>
              <a:chOff x="5602706" y="1255277"/>
              <a:chExt cx="2232248" cy="1008112"/>
            </a:xfrm>
          </p:grpSpPr>
          <p:sp>
            <p:nvSpPr>
              <p:cNvPr id="48" name="Ellipse 47"/>
              <p:cNvSpPr/>
              <p:nvPr/>
            </p:nvSpPr>
            <p:spPr>
              <a:xfrm>
                <a:off x="6200542" y="1255277"/>
                <a:ext cx="1008112" cy="1008112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84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49" name="ZoneTexte 48"/>
              <p:cNvSpPr txBox="1"/>
              <p:nvPr/>
            </p:nvSpPr>
            <p:spPr>
              <a:xfrm>
                <a:off x="5602706" y="1519900"/>
                <a:ext cx="22322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fr-FR" sz="1200" b="1" dirty="0" err="1" smtClean="0">
                    <a:solidFill>
                      <a:schemeClr val="bg1"/>
                    </a:solidFill>
                    <a:cs typeface="Arial" pitchFamily="34" charset="0"/>
                  </a:rPr>
                  <a:t>Taxonomic</a:t>
                </a:r>
                <a:r>
                  <a:rPr lang="fr-FR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 </a:t>
                </a:r>
              </a:p>
              <a:p>
                <a:pPr algn="ctr"/>
                <a:r>
                  <a:rPr lang="fr-FR" sz="1200" b="1" dirty="0" smtClean="0">
                    <a:solidFill>
                      <a:schemeClr val="bg1"/>
                    </a:solidFill>
                    <a:cs typeface="Arial" pitchFamily="34" charset="0"/>
                  </a:rPr>
                  <a:t>assignation</a:t>
                </a:r>
                <a:endParaRPr lang="fr-FR" sz="12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1" name="Triangle isocèle 10"/>
            <p:cNvSpPr/>
            <p:nvPr/>
          </p:nvSpPr>
          <p:spPr>
            <a:xfrm rot="1596855">
              <a:off x="2570885" y="2181159"/>
              <a:ext cx="499120" cy="28717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5182025" y="5451430"/>
              <a:ext cx="977407" cy="985114"/>
            </a:xfrm>
            <a:prstGeom prst="ellipse">
              <a:avLst/>
            </a:prstGeom>
            <a:solidFill>
              <a:srgbClr val="40804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4582091" y="5821004"/>
              <a:ext cx="2164259" cy="45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cs typeface="Arial" pitchFamily="34" charset="0"/>
                </a:rPr>
                <a:t>Diversity</a:t>
              </a:r>
              <a:endParaRPr lang="fr-FR" sz="1200" b="1" dirty="0" smtClean="0">
                <a:cs typeface="Arial" pitchFamily="34" charset="0"/>
              </a:endParaRPr>
            </a:p>
            <a:p>
              <a:pPr algn="ctr"/>
              <a:endParaRPr lang="fr-FR" sz="1200" b="1" dirty="0">
                <a:cs typeface="Arial" pitchFamily="34" charset="0"/>
              </a:endParaRPr>
            </a:p>
          </p:txBody>
        </p:sp>
        <p:sp>
          <p:nvSpPr>
            <p:cNvPr id="14" name="Ellipse 13"/>
            <p:cNvSpPr/>
            <p:nvPr/>
          </p:nvSpPr>
          <p:spPr>
            <a:xfrm>
              <a:off x="4141743" y="5618452"/>
              <a:ext cx="977407" cy="985114"/>
            </a:xfrm>
            <a:prstGeom prst="ellipse">
              <a:avLst/>
            </a:prstGeom>
            <a:solidFill>
              <a:srgbClr val="40804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3557539" y="5916487"/>
              <a:ext cx="2164259" cy="45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cs typeface="Arial" pitchFamily="34" charset="0"/>
                </a:rPr>
                <a:t>Community</a:t>
              </a:r>
              <a:endParaRPr lang="fr-FR" sz="1200" b="1" dirty="0" smtClean="0">
                <a:cs typeface="Arial" pitchFamily="34" charset="0"/>
              </a:endParaRPr>
            </a:p>
            <a:p>
              <a:pPr algn="ctr"/>
              <a:r>
                <a:rPr lang="fr-FR" sz="1200" b="1" dirty="0" smtClean="0">
                  <a:cs typeface="Arial" pitchFamily="34" charset="0"/>
                </a:rPr>
                <a:t>structure</a:t>
              </a:r>
              <a:endParaRPr lang="fr-FR" sz="1200" b="1" dirty="0">
                <a:cs typeface="Arial" pitchFamily="34" charset="0"/>
              </a:endParaRPr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3778556" y="2058433"/>
              <a:ext cx="2298720" cy="1604218"/>
            </a:xfrm>
            <a:prstGeom prst="rect">
              <a:avLst/>
            </a:prstGeom>
            <a:ln w="5080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prstTxWarp prst="textArchUp">
                <a:avLst>
                  <a:gd name="adj" fmla="val 12356427"/>
                </a:avLst>
              </a:prstTxWarp>
            </a:bodyPr>
            <a:lstStyle>
              <a:defPPr>
                <a:defRPr lang="fr-FR"/>
              </a:defPPr>
              <a:lvl1pPr algn="ctr"/>
            </a:lstStyle>
            <a:p>
              <a:r>
                <a:rPr lang="fr-FR" sz="24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Genetic</a:t>
              </a:r>
              <a:r>
                <a:rPr lang="fr-FR" sz="2400" b="1" dirty="0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 </a:t>
              </a:r>
              <a:r>
                <a:rPr lang="fr-FR" sz="2400" b="1" dirty="0" err="1">
                  <a:solidFill>
                    <a:schemeClr val="accent6">
                      <a:lumMod val="40000"/>
                      <a:lumOff val="60000"/>
                    </a:schemeClr>
                  </a:solidFill>
                </a:rPr>
                <a:t>analysis</a:t>
              </a:r>
              <a:endParaRPr lang="fr-FR" sz="2400" b="1" dirty="0">
                <a:solidFill>
                  <a:schemeClr val="accent6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7" name="ZoneTexte 16"/>
            <p:cNvSpPr txBox="1"/>
            <p:nvPr/>
          </p:nvSpPr>
          <p:spPr>
            <a:xfrm rot="5816141">
              <a:off x="4239082" y="3002459"/>
              <a:ext cx="2316844" cy="1558236"/>
            </a:xfrm>
            <a:prstGeom prst="rect">
              <a:avLst/>
            </a:prstGeom>
            <a:ln w="5080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prstTxWarp prst="textArchUp">
                <a:avLst/>
              </a:prstTxWarp>
            </a:bodyPr>
            <a:lstStyle>
              <a:defPPr>
                <a:defRPr lang="fr-FR"/>
              </a:defPPr>
              <a:lvl1pPr algn="ctr"/>
            </a:lstStyle>
            <a:p>
              <a:r>
                <a:rPr lang="fr-FR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Bioinformatic</a:t>
              </a:r>
              <a:endParaRPr lang="fr-F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fr-FR" sz="2400" b="1" dirty="0" err="1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analysis</a:t>
              </a:r>
              <a:endParaRPr lang="fr-FR" sz="2400" b="1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3549620" y="4210585"/>
              <a:ext cx="2298720" cy="1182424"/>
            </a:xfrm>
            <a:prstGeom prst="rect">
              <a:avLst/>
            </a:prstGeom>
            <a:ln w="5080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prstTxWarp prst="textArchDown">
                <a:avLst/>
              </a:prstTxWarp>
            </a:bodyPr>
            <a:lstStyle>
              <a:defPPr>
                <a:defRPr lang="fr-FR"/>
              </a:defPPr>
              <a:lvl1pPr algn="ctr"/>
            </a:lstStyle>
            <a:p>
              <a:r>
                <a:rPr lang="fr-FR" sz="2400" b="1" dirty="0" err="1" smtClean="0">
                  <a:solidFill>
                    <a:srgbClr val="408040"/>
                  </a:solidFill>
                </a:rPr>
                <a:t>Ecological</a:t>
              </a:r>
              <a:r>
                <a:rPr lang="fr-FR" sz="2400" b="1" dirty="0" smtClean="0">
                  <a:solidFill>
                    <a:srgbClr val="408040"/>
                  </a:solidFill>
                </a:rPr>
                <a:t> </a:t>
              </a:r>
              <a:r>
                <a:rPr lang="fr-FR" sz="2400" b="1" dirty="0" err="1" smtClean="0">
                  <a:solidFill>
                    <a:srgbClr val="408040"/>
                  </a:solidFill>
                </a:rPr>
                <a:t>analysis</a:t>
              </a:r>
              <a:endParaRPr lang="fr-FR" sz="2400" b="1" dirty="0">
                <a:solidFill>
                  <a:srgbClr val="408040"/>
                </a:solidFill>
              </a:endParaRPr>
            </a:p>
          </p:txBody>
        </p:sp>
        <p:sp>
          <p:nvSpPr>
            <p:cNvPr id="19" name="ZoneTexte 18"/>
            <p:cNvSpPr txBox="1"/>
            <p:nvPr/>
          </p:nvSpPr>
          <p:spPr>
            <a:xfrm rot="16200000">
              <a:off x="3015188" y="2527606"/>
              <a:ext cx="2316844" cy="2053785"/>
            </a:xfrm>
            <a:prstGeom prst="rect">
              <a:avLst/>
            </a:prstGeom>
            <a:ln w="508000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>
              <a:prstTxWarp prst="textArchUp">
                <a:avLst/>
              </a:prstTxWarp>
            </a:bodyPr>
            <a:lstStyle>
              <a:defPPr>
                <a:defRPr lang="fr-FR"/>
              </a:defPPr>
              <a:lvl1pPr algn="ctr"/>
            </a:lstStyle>
            <a:p>
              <a:r>
                <a:rPr lang="fr-FR" sz="24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Sampling</a:t>
              </a:r>
              <a:endParaRPr lang="fr-FR" sz="24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20" name="Picture 4" descr="Fig-D-v1.0-EN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238" r="37634" b="72262"/>
            <a:stretch/>
          </p:blipFill>
          <p:spPr bwMode="auto">
            <a:xfrm>
              <a:off x="7290103" y="5087484"/>
              <a:ext cx="1151584" cy="724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4" descr="Fig-D-v1.0-EN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752" r="1733" b="74990"/>
            <a:stretch/>
          </p:blipFill>
          <p:spPr bwMode="auto">
            <a:xfrm>
              <a:off x="7327289" y="4623439"/>
              <a:ext cx="1285469" cy="653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" name="Groupe 60"/>
            <p:cNvGrpSpPr/>
            <p:nvPr/>
          </p:nvGrpSpPr>
          <p:grpSpPr>
            <a:xfrm>
              <a:off x="1445927" y="2053735"/>
              <a:ext cx="418889" cy="697696"/>
              <a:chOff x="755576" y="2924944"/>
              <a:chExt cx="641651" cy="834925"/>
            </a:xfrm>
          </p:grpSpPr>
          <p:sp>
            <p:nvSpPr>
              <p:cNvPr id="28" name="Ellipse 27"/>
              <p:cNvSpPr/>
              <p:nvPr/>
            </p:nvSpPr>
            <p:spPr>
              <a:xfrm>
                <a:off x="755576" y="2924944"/>
                <a:ext cx="641651" cy="241882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29" name="Connecteur droit 28"/>
              <p:cNvCxnSpPr>
                <a:stCxn id="28" idx="2"/>
                <a:endCxn id="28" idx="6"/>
              </p:cNvCxnSpPr>
              <p:nvPr/>
            </p:nvCxnSpPr>
            <p:spPr>
              <a:xfrm>
                <a:off x="755576" y="3045885"/>
                <a:ext cx="641651" cy="0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971600" y="2931304"/>
                <a:ext cx="0" cy="235522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1187624" y="2924944"/>
                <a:ext cx="0" cy="235522"/>
              </a:xfrm>
              <a:prstGeom prst="line">
                <a:avLst/>
              </a:prstGeom>
              <a:ln w="3175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Ellipse 31"/>
              <p:cNvSpPr/>
              <p:nvPr/>
            </p:nvSpPr>
            <p:spPr>
              <a:xfrm>
                <a:off x="755576" y="3216796"/>
                <a:ext cx="641651" cy="241882"/>
              </a:xfrm>
              <a:prstGeom prst="ellipse">
                <a:avLst/>
              </a:prstGeom>
              <a:pattFill prst="lgGrid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33" name="Ellipse 32"/>
              <p:cNvSpPr/>
              <p:nvPr/>
            </p:nvSpPr>
            <p:spPr>
              <a:xfrm>
                <a:off x="755576" y="3517987"/>
                <a:ext cx="641651" cy="241882"/>
              </a:xfrm>
              <a:prstGeom prst="ellipse">
                <a:avLst/>
              </a:prstGeom>
              <a:pattFill prst="smGrid">
                <a:fgClr>
                  <a:schemeClr val="accent1"/>
                </a:fgClr>
                <a:bgClr>
                  <a:schemeClr val="bg1"/>
                </a:bgClr>
              </a:patt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pic>
          <p:nvPicPr>
            <p:cNvPr id="23" name="Picture 12" descr="Fig-D-3-EN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4972" y="6215354"/>
              <a:ext cx="885458" cy="7764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Ellipse 23"/>
            <p:cNvSpPr/>
            <p:nvPr/>
          </p:nvSpPr>
          <p:spPr>
            <a:xfrm>
              <a:off x="3127871" y="5369811"/>
              <a:ext cx="977407" cy="985114"/>
            </a:xfrm>
            <a:prstGeom prst="ellipse">
              <a:avLst/>
            </a:prstGeom>
            <a:solidFill>
              <a:srgbClr val="408040">
                <a:alpha val="5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ZoneTexte 24"/>
            <p:cNvSpPr txBox="1"/>
            <p:nvPr/>
          </p:nvSpPr>
          <p:spPr>
            <a:xfrm>
              <a:off x="2558012" y="5636801"/>
              <a:ext cx="2164259" cy="4511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latin typeface="Arial" pitchFamily="34" charset="0"/>
                  <a:cs typeface="Arial" pitchFamily="34" charset="0"/>
                </a:rPr>
                <a:t>Population</a:t>
              </a:r>
            </a:p>
            <a:p>
              <a:pPr algn="ctr"/>
              <a:r>
                <a:rPr lang="fr-FR" sz="1200" b="1" dirty="0" err="1" smtClean="0">
                  <a:latin typeface="Arial" pitchFamily="34" charset="0"/>
                  <a:cs typeface="Arial" pitchFamily="34" charset="0"/>
                </a:rPr>
                <a:t>dynamics</a:t>
              </a:r>
              <a:endParaRPr lang="fr-FR" sz="1200" b="1" dirty="0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6" name="Picture 10" descr="Afficher l'image d'origine"/>
            <p:cNvPicPr>
              <a:picLocks noChangeAspect="1" noChangeArrowheads="1"/>
            </p:cNvPicPr>
            <p:nvPr/>
          </p:nvPicPr>
          <p:blipFill rotWithShape="1"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769"/>
            <a:stretch/>
          </p:blipFill>
          <p:spPr bwMode="auto">
            <a:xfrm>
              <a:off x="2182702" y="5896372"/>
              <a:ext cx="1112475" cy="723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Afficher l'image d'origine"/>
            <p:cNvPicPr>
              <a:picLocks noChangeAspect="1" noChangeArrowheads="1"/>
            </p:cNvPicPr>
            <p:nvPr/>
          </p:nvPicPr>
          <p:blipFill>
            <a:blip r:embed="rId12" cstate="print"/>
            <a:srcRect b="21016"/>
            <a:stretch>
              <a:fillRect/>
            </a:stretch>
          </p:blipFill>
          <p:spPr bwMode="auto">
            <a:xfrm>
              <a:off x="7768668" y="3591361"/>
              <a:ext cx="897659" cy="443315"/>
            </a:xfrm>
            <a:prstGeom prst="rect">
              <a:avLst/>
            </a:prstGeom>
            <a:noFill/>
          </p:spPr>
        </p:pic>
      </p:grpSp>
      <p:sp>
        <p:nvSpPr>
          <p:cNvPr id="74" name="Titre 1"/>
          <p:cNvSpPr txBox="1">
            <a:spLocks/>
          </p:cNvSpPr>
          <p:nvPr/>
        </p:nvSpPr>
        <p:spPr>
          <a:xfrm>
            <a:off x="-1065312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Metabarcoding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75" name="ZoneTexte 74"/>
          <p:cNvSpPr txBox="1"/>
          <p:nvPr/>
        </p:nvSpPr>
        <p:spPr>
          <a:xfrm>
            <a:off x="6444208" y="6513827"/>
            <a:ext cx="262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From</a:t>
            </a:r>
            <a:r>
              <a:rPr lang="fr-FR" sz="1400" dirty="0" smtClean="0"/>
              <a:t> R. </a:t>
            </a:r>
            <a:r>
              <a:rPr lang="fr-FR" sz="1400" dirty="0" err="1" smtClean="0"/>
              <a:t>Siano</a:t>
            </a:r>
            <a:r>
              <a:rPr lang="fr-FR" sz="1400" dirty="0" smtClean="0"/>
              <a:t> &amp; S. Arnaud-</a:t>
            </a:r>
            <a:r>
              <a:rPr lang="fr-FR" sz="1400" dirty="0" err="1" smtClean="0"/>
              <a:t>Haond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287653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Arc 60"/>
          <p:cNvSpPr/>
          <p:nvPr/>
        </p:nvSpPr>
        <p:spPr>
          <a:xfrm rot="17322135">
            <a:off x="2382944" y="1155171"/>
            <a:ext cx="5066299" cy="4887036"/>
          </a:xfrm>
          <a:prstGeom prst="arc">
            <a:avLst>
              <a:gd name="adj1" fmla="val 13094867"/>
              <a:gd name="adj2" fmla="val 16755682"/>
            </a:avLst>
          </a:prstGeom>
          <a:ln w="5080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2023361" y="1185421"/>
            <a:ext cx="5184576" cy="5040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 dirty="0"/>
          </a:p>
        </p:txBody>
      </p:sp>
      <p:sp>
        <p:nvSpPr>
          <p:cNvPr id="23" name="ZoneTexte 22"/>
          <p:cNvSpPr txBox="1"/>
          <p:nvPr/>
        </p:nvSpPr>
        <p:spPr>
          <a:xfrm>
            <a:off x="3620457" y="1903519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Temporal and spatial variability representation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Replicates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Volume of sample (biodiversity saturation)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DNA or RNA (both?)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Size fractioning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Sample preservation  </a:t>
            </a:r>
            <a:endParaRPr lang="en-US" sz="2800" dirty="0"/>
          </a:p>
        </p:txBody>
      </p:sp>
      <p:sp>
        <p:nvSpPr>
          <p:cNvPr id="26" name="Titre 1"/>
          <p:cNvSpPr txBox="1">
            <a:spLocks/>
          </p:cNvSpPr>
          <p:nvPr/>
        </p:nvSpPr>
        <p:spPr>
          <a:xfrm>
            <a:off x="-1065312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Metabarcoding</a:t>
            </a:r>
            <a:r>
              <a:rPr lang="en-US" dirty="0" smtClean="0"/>
              <a:t> workflow</a:t>
            </a:r>
            <a:endParaRPr lang="en-US" dirty="0"/>
          </a:p>
        </p:txBody>
      </p:sp>
      <p:pic>
        <p:nvPicPr>
          <p:cNvPr id="44" name="Picture 8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875" y="4439598"/>
            <a:ext cx="1053933" cy="79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Flèche droite 44"/>
          <p:cNvSpPr/>
          <p:nvPr/>
        </p:nvSpPr>
        <p:spPr>
          <a:xfrm rot="5400000">
            <a:off x="1113801" y="2316556"/>
            <a:ext cx="1125408" cy="299335"/>
          </a:xfrm>
          <a:prstGeom prst="rightArrow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6" name="Groupe 45"/>
          <p:cNvGrpSpPr/>
          <p:nvPr/>
        </p:nvGrpSpPr>
        <p:grpSpPr>
          <a:xfrm>
            <a:off x="1456198" y="3827356"/>
            <a:ext cx="2164259" cy="985114"/>
            <a:chOff x="971600" y="2676040"/>
            <a:chExt cx="2232248" cy="1008112"/>
          </a:xfrm>
        </p:grpSpPr>
        <p:sp>
          <p:nvSpPr>
            <p:cNvPr id="47" name="Ellipse 46"/>
            <p:cNvSpPr/>
            <p:nvPr/>
          </p:nvSpPr>
          <p:spPr>
            <a:xfrm>
              <a:off x="1573630" y="2676040"/>
              <a:ext cx="1008112" cy="1008112"/>
            </a:xfrm>
            <a:prstGeom prst="ellipse">
              <a:avLst/>
            </a:prstGeom>
            <a:solidFill>
              <a:schemeClr val="accent1">
                <a:lumMod val="7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971600" y="2971740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cs typeface="Arial" pitchFamily="34" charset="0"/>
                </a:rPr>
                <a:t>Environmental</a:t>
              </a:r>
              <a:endParaRPr lang="fr-FR" sz="1200" b="1" dirty="0" smtClean="0">
                <a:cs typeface="Arial" pitchFamily="34" charset="0"/>
              </a:endParaRPr>
            </a:p>
            <a:p>
              <a:pPr algn="ctr"/>
              <a:r>
                <a:rPr lang="fr-FR" sz="1200" b="1" dirty="0" err="1" smtClean="0">
                  <a:cs typeface="Arial" pitchFamily="34" charset="0"/>
                </a:rPr>
                <a:t>sampling</a:t>
              </a:r>
              <a:endParaRPr lang="fr-FR" sz="1200" b="1" dirty="0">
                <a:cs typeface="Arial" pitchFamily="34" charset="0"/>
              </a:endParaRPr>
            </a:p>
          </p:txBody>
        </p:sp>
      </p:grpSp>
      <p:grpSp>
        <p:nvGrpSpPr>
          <p:cNvPr id="49" name="Groupe 48"/>
          <p:cNvGrpSpPr/>
          <p:nvPr/>
        </p:nvGrpSpPr>
        <p:grpSpPr>
          <a:xfrm>
            <a:off x="1456198" y="2546262"/>
            <a:ext cx="2164259" cy="985114"/>
            <a:chOff x="1317408" y="1828211"/>
            <a:chExt cx="2232248" cy="1008112"/>
          </a:xfrm>
        </p:grpSpPr>
        <p:sp>
          <p:nvSpPr>
            <p:cNvPr id="50" name="Ellipse 49"/>
            <p:cNvSpPr/>
            <p:nvPr/>
          </p:nvSpPr>
          <p:spPr>
            <a:xfrm>
              <a:off x="1898177" y="1828211"/>
              <a:ext cx="1008112" cy="1008112"/>
            </a:xfrm>
            <a:prstGeom prst="ellipse">
              <a:avLst/>
            </a:prstGeom>
            <a:solidFill>
              <a:schemeClr val="accent1">
                <a:lumMod val="75000"/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1" name="ZoneTexte 50"/>
            <p:cNvSpPr txBox="1"/>
            <p:nvPr/>
          </p:nvSpPr>
          <p:spPr>
            <a:xfrm>
              <a:off x="1317408" y="2138015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cs typeface="Arial" pitchFamily="34" charset="0"/>
                </a:rPr>
                <a:t>Size-class </a:t>
              </a:r>
            </a:p>
            <a:p>
              <a:pPr algn="ctr"/>
              <a:r>
                <a:rPr lang="fr-FR" sz="1200" b="1" dirty="0" err="1" smtClean="0">
                  <a:cs typeface="Arial" pitchFamily="34" charset="0"/>
                </a:rPr>
                <a:t>fractionation</a:t>
              </a:r>
              <a:endParaRPr lang="fr-FR" sz="1200" b="1" dirty="0">
                <a:cs typeface="Arial" pitchFamily="34" charset="0"/>
              </a:endParaRPr>
            </a:p>
          </p:txBody>
        </p:sp>
      </p:grpSp>
      <p:sp>
        <p:nvSpPr>
          <p:cNvPr id="52" name="Triangle isocèle 51"/>
          <p:cNvSpPr/>
          <p:nvPr/>
        </p:nvSpPr>
        <p:spPr>
          <a:xfrm rot="1596855">
            <a:off x="2570885" y="2181159"/>
            <a:ext cx="499120" cy="287171"/>
          </a:xfrm>
          <a:prstGeom prst="triangl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3" name="ZoneTexte 52"/>
          <p:cNvSpPr txBox="1"/>
          <p:nvPr/>
        </p:nvSpPr>
        <p:spPr>
          <a:xfrm rot="16200000">
            <a:off x="3015188" y="2527606"/>
            <a:ext cx="2316844" cy="2053785"/>
          </a:xfrm>
          <a:prstGeom prst="rect">
            <a:avLst/>
          </a:prstGeom>
          <a:ln w="5080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Up">
              <a:avLst/>
            </a:prstTxWarp>
          </a:bodyPr>
          <a:lstStyle>
            <a:defPPr>
              <a:defRPr lang="fr-FR"/>
            </a:defPPr>
            <a:lvl1pPr algn="ctr"/>
          </a:lstStyle>
          <a:p>
            <a:r>
              <a:rPr lang="fr-FR" sz="2400" b="1" dirty="0" err="1" smtClean="0">
                <a:solidFill>
                  <a:schemeClr val="accent1">
                    <a:lumMod val="75000"/>
                  </a:schemeClr>
                </a:solidFill>
              </a:rPr>
              <a:t>Sampling</a:t>
            </a:r>
            <a:endParaRPr lang="fr-FR" sz="2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54" name="Groupe 60"/>
          <p:cNvGrpSpPr/>
          <p:nvPr/>
        </p:nvGrpSpPr>
        <p:grpSpPr>
          <a:xfrm>
            <a:off x="1445927" y="2053735"/>
            <a:ext cx="418889" cy="697696"/>
            <a:chOff x="755576" y="2924944"/>
            <a:chExt cx="641651" cy="834925"/>
          </a:xfrm>
        </p:grpSpPr>
        <p:sp>
          <p:nvSpPr>
            <p:cNvPr id="55" name="Ellipse 54"/>
            <p:cNvSpPr/>
            <p:nvPr/>
          </p:nvSpPr>
          <p:spPr>
            <a:xfrm>
              <a:off x="755576" y="2924944"/>
              <a:ext cx="641651" cy="24188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56" name="Connecteur droit 55"/>
            <p:cNvCxnSpPr>
              <a:stCxn id="55" idx="2"/>
              <a:endCxn id="55" idx="6"/>
            </p:cNvCxnSpPr>
            <p:nvPr/>
          </p:nvCxnSpPr>
          <p:spPr>
            <a:xfrm>
              <a:off x="755576" y="3045885"/>
              <a:ext cx="641651" cy="0"/>
            </a:xfrm>
            <a:prstGeom prst="line">
              <a:avLst/>
            </a:prstGeom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cteur droit 56"/>
            <p:cNvCxnSpPr/>
            <p:nvPr/>
          </p:nvCxnSpPr>
          <p:spPr>
            <a:xfrm>
              <a:off x="971600" y="2931304"/>
              <a:ext cx="0" cy="235522"/>
            </a:xfrm>
            <a:prstGeom prst="line">
              <a:avLst/>
            </a:prstGeom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cteur droit 57"/>
            <p:cNvCxnSpPr/>
            <p:nvPr/>
          </p:nvCxnSpPr>
          <p:spPr>
            <a:xfrm>
              <a:off x="1187624" y="2924944"/>
              <a:ext cx="0" cy="235522"/>
            </a:xfrm>
            <a:prstGeom prst="line">
              <a:avLst/>
            </a:prstGeom>
            <a:ln w="3175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Ellipse 58"/>
            <p:cNvSpPr/>
            <p:nvPr/>
          </p:nvSpPr>
          <p:spPr>
            <a:xfrm>
              <a:off x="755576" y="3216796"/>
              <a:ext cx="641651" cy="241882"/>
            </a:xfrm>
            <a:prstGeom prst="ellipse">
              <a:avLst/>
            </a:prstGeom>
            <a:pattFill prst="lg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Ellipse 59"/>
            <p:cNvSpPr/>
            <p:nvPr/>
          </p:nvSpPr>
          <p:spPr>
            <a:xfrm>
              <a:off x="755576" y="3517987"/>
              <a:ext cx="641651" cy="241882"/>
            </a:xfrm>
            <a:prstGeom prst="ellipse">
              <a:avLst/>
            </a:prstGeom>
            <a:pattFill prst="smGrid">
              <a:fgClr>
                <a:schemeClr val="accent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62" name="ZoneTexte 61"/>
          <p:cNvSpPr txBox="1"/>
          <p:nvPr/>
        </p:nvSpPr>
        <p:spPr>
          <a:xfrm>
            <a:off x="6444208" y="6513827"/>
            <a:ext cx="262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From</a:t>
            </a:r>
            <a:r>
              <a:rPr lang="fr-FR" sz="1400" dirty="0" smtClean="0"/>
              <a:t> R. </a:t>
            </a:r>
            <a:r>
              <a:rPr lang="fr-FR" sz="1400" dirty="0" err="1" smtClean="0"/>
              <a:t>Siano</a:t>
            </a:r>
            <a:r>
              <a:rPr lang="fr-FR" sz="1400" dirty="0" smtClean="0"/>
              <a:t> &amp; S. Arnaud-</a:t>
            </a:r>
            <a:r>
              <a:rPr lang="fr-FR" sz="1400" dirty="0" err="1" smtClean="0"/>
              <a:t>Haond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344798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llipse 10"/>
          <p:cNvSpPr/>
          <p:nvPr/>
        </p:nvSpPr>
        <p:spPr>
          <a:xfrm>
            <a:off x="2023361" y="1811048"/>
            <a:ext cx="5184576" cy="5040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 dirty="0"/>
          </a:p>
        </p:txBody>
      </p:sp>
      <p:sp>
        <p:nvSpPr>
          <p:cNvPr id="25" name="ZoneTexte 24"/>
          <p:cNvSpPr txBox="1"/>
          <p:nvPr/>
        </p:nvSpPr>
        <p:spPr>
          <a:xfrm>
            <a:off x="98850" y="2595032"/>
            <a:ext cx="925881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DNA Extraction kit 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Taq</a:t>
            </a:r>
            <a:r>
              <a:rPr lang="en-US" sz="2800" dirty="0" smtClean="0"/>
              <a:t> Polymerase choice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Choice of barcode region to amplify </a:t>
            </a:r>
          </a:p>
          <a:p>
            <a:pPr marL="285750" indent="-285750">
              <a:buFontTx/>
              <a:buChar char="-"/>
            </a:pPr>
            <a:r>
              <a:rPr lang="en-US" sz="2800" dirty="0" err="1" smtClean="0"/>
              <a:t>Equimolar</a:t>
            </a:r>
            <a:r>
              <a:rPr lang="en-US" sz="2800" dirty="0" smtClean="0"/>
              <a:t> library preparation (to make sample comparable)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Sequencing technology (</a:t>
            </a:r>
            <a:r>
              <a:rPr lang="en-US" sz="2800" dirty="0" err="1" smtClean="0"/>
              <a:t>Illumina</a:t>
            </a:r>
            <a:r>
              <a:rPr lang="en-US" sz="2800" dirty="0" smtClean="0"/>
              <a:t> </a:t>
            </a:r>
            <a:r>
              <a:rPr lang="en-US" sz="2800" dirty="0" err="1" smtClean="0"/>
              <a:t>Miseq</a:t>
            </a:r>
            <a:r>
              <a:rPr lang="en-US" sz="2800" dirty="0"/>
              <a:t> </a:t>
            </a:r>
            <a:r>
              <a:rPr lang="en-US" sz="2800" dirty="0" smtClean="0"/>
              <a:t>2x250 </a:t>
            </a:r>
            <a:r>
              <a:rPr lang="en-US" sz="2800" dirty="0" err="1" smtClean="0"/>
              <a:t>bp</a:t>
            </a:r>
            <a:r>
              <a:rPr lang="en-US" sz="2800" dirty="0" smtClean="0"/>
              <a:t>)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Platform for sequencing </a:t>
            </a:r>
          </a:p>
        </p:txBody>
      </p:sp>
      <p:pic>
        <p:nvPicPr>
          <p:cNvPr id="28" name="Picture 19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381" y="576091"/>
            <a:ext cx="976941" cy="845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7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0446" y="606182"/>
            <a:ext cx="915045" cy="58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e 29"/>
          <p:cNvGrpSpPr/>
          <p:nvPr/>
        </p:nvGrpSpPr>
        <p:grpSpPr>
          <a:xfrm>
            <a:off x="2241930" y="754286"/>
            <a:ext cx="1239442" cy="934002"/>
            <a:chOff x="2437610" y="502607"/>
            <a:chExt cx="1278379" cy="955807"/>
          </a:xfrm>
        </p:grpSpPr>
        <p:pic>
          <p:nvPicPr>
            <p:cNvPr id="31" name="Picture 8" descr="Afficher l'image d'origine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7610" y="502607"/>
              <a:ext cx="1278379" cy="955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Résultat de recherche d'images pour &quot;genetic amplification&quot;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4044" y="788865"/>
              <a:ext cx="435312" cy="484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Résultat de recherche d'images pour &quot;genetic amplification&quot;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365022">
              <a:off x="2843535" y="991511"/>
              <a:ext cx="314351" cy="347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Groupe 33"/>
          <p:cNvGrpSpPr/>
          <p:nvPr/>
        </p:nvGrpSpPr>
        <p:grpSpPr>
          <a:xfrm>
            <a:off x="2368897" y="1263967"/>
            <a:ext cx="5026665" cy="4925569"/>
            <a:chOff x="1763688" y="764704"/>
            <a:chExt cx="5184576" cy="5040560"/>
          </a:xfrm>
        </p:grpSpPr>
        <p:sp>
          <p:nvSpPr>
            <p:cNvPr id="35" name="Arc 34"/>
            <p:cNvSpPr/>
            <p:nvPr/>
          </p:nvSpPr>
          <p:spPr>
            <a:xfrm>
              <a:off x="1763688" y="764704"/>
              <a:ext cx="5184576" cy="5040560"/>
            </a:xfrm>
            <a:prstGeom prst="arc">
              <a:avLst>
                <a:gd name="adj1" fmla="val 13273765"/>
                <a:gd name="adj2" fmla="val 19233090"/>
              </a:avLst>
            </a:prstGeom>
            <a:ln w="508000"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Triangle isocèle 35"/>
            <p:cNvSpPr/>
            <p:nvPr/>
          </p:nvSpPr>
          <p:spPr>
            <a:xfrm rot="8226654">
              <a:off x="6174692" y="1614106"/>
              <a:ext cx="514800" cy="293875"/>
            </a:xfrm>
            <a:prstGeom prst="triangl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7" name="Groupe 36"/>
          <p:cNvGrpSpPr/>
          <p:nvPr/>
        </p:nvGrpSpPr>
        <p:grpSpPr>
          <a:xfrm>
            <a:off x="2564000" y="1149193"/>
            <a:ext cx="2164259" cy="985114"/>
            <a:chOff x="64380" y="1749950"/>
            <a:chExt cx="2232248" cy="1008112"/>
          </a:xfrm>
        </p:grpSpPr>
        <p:sp>
          <p:nvSpPr>
            <p:cNvPr id="38" name="Ellipse 37"/>
            <p:cNvSpPr/>
            <p:nvPr/>
          </p:nvSpPr>
          <p:spPr>
            <a:xfrm>
              <a:off x="675600" y="1749950"/>
              <a:ext cx="1008112" cy="100811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ZoneTexte 38"/>
            <p:cNvSpPr txBox="1"/>
            <p:nvPr/>
          </p:nvSpPr>
          <p:spPr>
            <a:xfrm>
              <a:off x="64380" y="2109990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cs typeface="Arial" pitchFamily="34" charset="0"/>
                </a:rPr>
                <a:t>DNA extraction</a:t>
              </a:r>
            </a:p>
          </p:txBody>
        </p:sp>
      </p:grpSp>
      <p:grpSp>
        <p:nvGrpSpPr>
          <p:cNvPr id="40" name="Groupe 39"/>
          <p:cNvGrpSpPr/>
          <p:nvPr/>
        </p:nvGrpSpPr>
        <p:grpSpPr>
          <a:xfrm>
            <a:off x="5016753" y="1055001"/>
            <a:ext cx="2164259" cy="985114"/>
            <a:chOff x="5616455" y="1338738"/>
            <a:chExt cx="2232248" cy="1008112"/>
          </a:xfrm>
        </p:grpSpPr>
        <p:sp>
          <p:nvSpPr>
            <p:cNvPr id="41" name="Ellipse 40"/>
            <p:cNvSpPr/>
            <p:nvPr/>
          </p:nvSpPr>
          <p:spPr>
            <a:xfrm>
              <a:off x="6214291" y="1338738"/>
              <a:ext cx="1008112" cy="100811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616455" y="1714220"/>
              <a:ext cx="22322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Sequencing</a:t>
              </a:r>
              <a:endParaRPr lang="fr-F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3767499" y="843905"/>
            <a:ext cx="2164259" cy="985114"/>
            <a:chOff x="-230764" y="1844824"/>
            <a:chExt cx="2232248" cy="1008112"/>
          </a:xfrm>
        </p:grpSpPr>
        <p:sp>
          <p:nvSpPr>
            <p:cNvPr id="44" name="Ellipse 43"/>
            <p:cNvSpPr/>
            <p:nvPr/>
          </p:nvSpPr>
          <p:spPr>
            <a:xfrm>
              <a:off x="367072" y="1844824"/>
              <a:ext cx="1008112" cy="1008112"/>
            </a:xfrm>
            <a:prstGeom prst="ellipse">
              <a:avLst/>
            </a:prstGeom>
            <a:solidFill>
              <a:schemeClr val="tx2">
                <a:lumMod val="60000"/>
                <a:lumOff val="40000"/>
                <a:alpha val="8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-230764" y="2204864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cs typeface="Arial" pitchFamily="34" charset="0"/>
                </a:rPr>
                <a:t>Amplification</a:t>
              </a: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cs typeface="Arial" pitchFamily="34" charset="0"/>
                </a:rPr>
                <a:t>of </a:t>
              </a:r>
              <a:r>
                <a:rPr lang="fr-FR" sz="1200" b="1" dirty="0" err="1" smtClean="0">
                  <a:solidFill>
                    <a:schemeClr val="bg1"/>
                  </a:solidFill>
                  <a:cs typeface="Arial" pitchFamily="34" charset="0"/>
                </a:rPr>
                <a:t>barcode</a:t>
              </a:r>
              <a:r>
                <a:rPr lang="fr-F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r>
                <a:rPr lang="fr-FR" sz="1200" b="1" dirty="0" err="1" smtClean="0">
                  <a:solidFill>
                    <a:schemeClr val="bg1"/>
                  </a:solidFill>
                  <a:cs typeface="Arial" pitchFamily="34" charset="0"/>
                </a:rPr>
                <a:t>region</a:t>
              </a:r>
              <a:r>
                <a:rPr lang="fr-F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fr-F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7" name="ZoneTexte 46"/>
          <p:cNvSpPr txBox="1"/>
          <p:nvPr/>
        </p:nvSpPr>
        <p:spPr>
          <a:xfrm>
            <a:off x="3778556" y="2058433"/>
            <a:ext cx="2298720" cy="1604218"/>
          </a:xfrm>
          <a:prstGeom prst="rect">
            <a:avLst/>
          </a:prstGeom>
          <a:ln w="5080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Up">
              <a:avLst>
                <a:gd name="adj" fmla="val 12356427"/>
              </a:avLst>
            </a:prstTxWarp>
          </a:bodyPr>
          <a:lstStyle>
            <a:defPPr>
              <a:defRPr lang="fr-FR"/>
            </a:defPPr>
            <a:lvl1pPr algn="ctr"/>
          </a:lstStyle>
          <a:p>
            <a:r>
              <a:rPr lang="fr-FR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Genetic</a:t>
            </a:r>
            <a:r>
              <a:rPr lang="fr-FR" sz="2400" b="1" dirty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fr-FR" sz="2400" b="1" dirty="0" err="1">
                <a:solidFill>
                  <a:schemeClr val="accent6">
                    <a:lumMod val="40000"/>
                    <a:lumOff val="60000"/>
                  </a:schemeClr>
                </a:solidFill>
              </a:rPr>
              <a:t>analysis</a:t>
            </a:r>
            <a:endParaRPr lang="fr-FR" sz="2400" b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8" name="Titre 1"/>
          <p:cNvSpPr txBox="1">
            <a:spLocks/>
          </p:cNvSpPr>
          <p:nvPr/>
        </p:nvSpPr>
        <p:spPr>
          <a:xfrm>
            <a:off x="-1065312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Metabarcoding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49" name="ZoneTexte 48"/>
          <p:cNvSpPr txBox="1"/>
          <p:nvPr/>
        </p:nvSpPr>
        <p:spPr>
          <a:xfrm>
            <a:off x="6444208" y="6513827"/>
            <a:ext cx="262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From</a:t>
            </a:r>
            <a:r>
              <a:rPr lang="fr-FR" sz="1400" dirty="0" smtClean="0"/>
              <a:t> R. </a:t>
            </a:r>
            <a:r>
              <a:rPr lang="fr-FR" sz="1400" dirty="0" err="1" smtClean="0"/>
              <a:t>Siano</a:t>
            </a:r>
            <a:r>
              <a:rPr lang="fr-FR" sz="1400" dirty="0" smtClean="0"/>
              <a:t> &amp; S. Arnaud-</a:t>
            </a:r>
            <a:r>
              <a:rPr lang="fr-FR" sz="1400" dirty="0" err="1" smtClean="0"/>
              <a:t>Haond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400441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Arc 52"/>
          <p:cNvSpPr/>
          <p:nvPr/>
        </p:nvSpPr>
        <p:spPr>
          <a:xfrm rot="4322606">
            <a:off x="2316479" y="1214998"/>
            <a:ext cx="5066299" cy="4887036"/>
          </a:xfrm>
          <a:prstGeom prst="arc">
            <a:avLst>
              <a:gd name="adj1" fmla="val 15548228"/>
              <a:gd name="adj2" fmla="val 19885492"/>
            </a:avLst>
          </a:prstGeom>
          <a:ln w="508000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/>
          <p:cNvSpPr/>
          <p:nvPr/>
        </p:nvSpPr>
        <p:spPr>
          <a:xfrm>
            <a:off x="2023361" y="1185421"/>
            <a:ext cx="5184576" cy="504056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u="sng" dirty="0"/>
          </a:p>
        </p:txBody>
      </p:sp>
      <p:sp>
        <p:nvSpPr>
          <p:cNvPr id="19" name="ZoneTexte 18"/>
          <p:cNvSpPr txBox="1"/>
          <p:nvPr/>
        </p:nvSpPr>
        <p:spPr>
          <a:xfrm>
            <a:off x="448502" y="1316536"/>
            <a:ext cx="57567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Data file management and reading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Errors of sequencing (chimera detection)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Sequence clustering method (OTUs definition)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Taxonomic reference database 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% identity to reference sequence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Different taxonomic level of assignation </a:t>
            </a:r>
          </a:p>
        </p:txBody>
      </p:sp>
      <p:sp>
        <p:nvSpPr>
          <p:cNvPr id="37" name="Titre 1"/>
          <p:cNvSpPr txBox="1">
            <a:spLocks/>
          </p:cNvSpPr>
          <p:nvPr/>
        </p:nvSpPr>
        <p:spPr>
          <a:xfrm>
            <a:off x="-1065312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Metabarcoding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38" name="ZoneTexte 37"/>
          <p:cNvSpPr txBox="1"/>
          <p:nvPr/>
        </p:nvSpPr>
        <p:spPr>
          <a:xfrm>
            <a:off x="6444208" y="6513827"/>
            <a:ext cx="262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From</a:t>
            </a:r>
            <a:r>
              <a:rPr lang="fr-FR" sz="1400" dirty="0" smtClean="0"/>
              <a:t> R. </a:t>
            </a:r>
            <a:r>
              <a:rPr lang="fr-FR" sz="1400" dirty="0" err="1" smtClean="0"/>
              <a:t>Siano</a:t>
            </a:r>
            <a:r>
              <a:rPr lang="fr-FR" sz="1400" dirty="0" smtClean="0"/>
              <a:t> &amp; S. Arnaud-</a:t>
            </a:r>
            <a:r>
              <a:rPr lang="fr-FR" sz="1400" dirty="0" err="1" smtClean="0"/>
              <a:t>Haond</a:t>
            </a:r>
            <a:endParaRPr lang="fr-FR" sz="1400" dirty="0"/>
          </a:p>
        </p:txBody>
      </p:sp>
      <p:sp>
        <p:nvSpPr>
          <p:cNvPr id="39" name="Triangle isocèle 38"/>
          <p:cNvSpPr/>
          <p:nvPr/>
        </p:nvSpPr>
        <p:spPr>
          <a:xfrm rot="13195055">
            <a:off x="6327831" y="5346426"/>
            <a:ext cx="499120" cy="287171"/>
          </a:xfrm>
          <a:prstGeom prst="triangle">
            <a:avLst/>
          </a:prstGeom>
          <a:solidFill>
            <a:schemeClr val="tx1">
              <a:lumMod val="65000"/>
            </a:schemeClr>
          </a:solidFill>
          <a:ln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6133790" y="2543436"/>
            <a:ext cx="2164259" cy="985114"/>
            <a:chOff x="5518903" y="1449988"/>
            <a:chExt cx="2232248" cy="1008112"/>
          </a:xfrm>
        </p:grpSpPr>
        <p:sp>
          <p:nvSpPr>
            <p:cNvPr id="41" name="Ellipse 40"/>
            <p:cNvSpPr/>
            <p:nvPr/>
          </p:nvSpPr>
          <p:spPr>
            <a:xfrm>
              <a:off x="6116739" y="1449988"/>
              <a:ext cx="1008112" cy="100811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2" name="ZoneTexte 41"/>
            <p:cNvSpPr txBox="1"/>
            <p:nvPr/>
          </p:nvSpPr>
          <p:spPr>
            <a:xfrm>
              <a:off x="5518903" y="1725720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chemeClr val="bg1"/>
                  </a:solidFill>
                  <a:cs typeface="Arial" pitchFamily="34" charset="0"/>
                </a:rPr>
                <a:t>Sequence</a:t>
              </a:r>
              <a:endParaRPr lang="fr-FR" sz="1200" b="1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fr-FR" sz="1200" b="1" dirty="0" err="1" smtClean="0">
                  <a:solidFill>
                    <a:schemeClr val="bg1"/>
                  </a:solidFill>
                  <a:cs typeface="Arial" pitchFamily="34" charset="0"/>
                </a:rPr>
                <a:t>Filtering</a:t>
              </a:r>
              <a:endParaRPr lang="fr-F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e 42"/>
          <p:cNvGrpSpPr/>
          <p:nvPr/>
        </p:nvGrpSpPr>
        <p:grpSpPr>
          <a:xfrm>
            <a:off x="6194370" y="3563411"/>
            <a:ext cx="2164259" cy="985114"/>
            <a:chOff x="5437419" y="1235261"/>
            <a:chExt cx="2232248" cy="1008112"/>
          </a:xfrm>
        </p:grpSpPr>
        <p:sp>
          <p:nvSpPr>
            <p:cNvPr id="44" name="Ellipse 43"/>
            <p:cNvSpPr/>
            <p:nvPr/>
          </p:nvSpPr>
          <p:spPr>
            <a:xfrm>
              <a:off x="6035255" y="1235261"/>
              <a:ext cx="1008112" cy="100811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ZoneTexte 44"/>
            <p:cNvSpPr txBox="1"/>
            <p:nvPr/>
          </p:nvSpPr>
          <p:spPr>
            <a:xfrm>
              <a:off x="5437419" y="1541818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chemeClr val="bg1"/>
                  </a:solidFill>
                  <a:cs typeface="Arial" pitchFamily="34" charset="0"/>
                </a:rPr>
                <a:t>Clustering</a:t>
              </a:r>
              <a:endParaRPr lang="fr-FR" sz="1200" b="1" dirty="0" smtClean="0">
                <a:solidFill>
                  <a:schemeClr val="bg1"/>
                </a:solidFill>
                <a:cs typeface="Arial" pitchFamily="34" charset="0"/>
              </a:endParaRP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cs typeface="Arial" pitchFamily="34" charset="0"/>
                </a:rPr>
                <a:t>(</a:t>
              </a:r>
              <a:r>
                <a:rPr lang="fr-FR" sz="1200" b="1" dirty="0" err="1" smtClean="0">
                  <a:solidFill>
                    <a:schemeClr val="bg1"/>
                  </a:solidFill>
                  <a:cs typeface="Arial" pitchFamily="34" charset="0"/>
                </a:rPr>
                <a:t>OTUs</a:t>
              </a:r>
              <a:r>
                <a:rPr lang="fr-FR" sz="1200" b="1" dirty="0" smtClean="0">
                  <a:solidFill>
                    <a:schemeClr val="bg1"/>
                  </a:solidFill>
                  <a:cs typeface="Arial" pitchFamily="34" charset="0"/>
                </a:rPr>
                <a:t>)</a:t>
              </a:r>
              <a:endParaRPr lang="fr-F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e 45"/>
          <p:cNvGrpSpPr/>
          <p:nvPr/>
        </p:nvGrpSpPr>
        <p:grpSpPr>
          <a:xfrm>
            <a:off x="5861074" y="4539526"/>
            <a:ext cx="2164259" cy="985114"/>
            <a:chOff x="5602706" y="1255277"/>
            <a:chExt cx="2232248" cy="1008112"/>
          </a:xfrm>
        </p:grpSpPr>
        <p:sp>
          <p:nvSpPr>
            <p:cNvPr id="47" name="Ellipse 46"/>
            <p:cNvSpPr/>
            <p:nvPr/>
          </p:nvSpPr>
          <p:spPr>
            <a:xfrm>
              <a:off x="6200542" y="1255277"/>
              <a:ext cx="1008112" cy="1008112"/>
            </a:xfrm>
            <a:prstGeom prst="ellipse">
              <a:avLst/>
            </a:prstGeom>
            <a:solidFill>
              <a:schemeClr val="tx1">
                <a:lumMod val="65000"/>
                <a:lumOff val="35000"/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ZoneTexte 47"/>
            <p:cNvSpPr txBox="1"/>
            <p:nvPr/>
          </p:nvSpPr>
          <p:spPr>
            <a:xfrm>
              <a:off x="5602706" y="1519900"/>
              <a:ext cx="22322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 err="1" smtClean="0">
                  <a:solidFill>
                    <a:schemeClr val="bg1"/>
                  </a:solidFill>
                  <a:cs typeface="Arial" pitchFamily="34" charset="0"/>
                </a:rPr>
                <a:t>Taxonomic</a:t>
              </a:r>
              <a:r>
                <a:rPr lang="fr-FR" sz="12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  <a:p>
              <a:pPr algn="ctr"/>
              <a:r>
                <a:rPr lang="fr-FR" sz="1200" b="1" dirty="0" smtClean="0">
                  <a:solidFill>
                    <a:schemeClr val="bg1"/>
                  </a:solidFill>
                  <a:cs typeface="Arial" pitchFamily="34" charset="0"/>
                </a:rPr>
                <a:t>assignation</a:t>
              </a:r>
              <a:endParaRPr lang="fr-FR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9" name="ZoneTexte 48"/>
          <p:cNvSpPr txBox="1"/>
          <p:nvPr/>
        </p:nvSpPr>
        <p:spPr>
          <a:xfrm rot="5816141">
            <a:off x="4239082" y="3002459"/>
            <a:ext cx="2316844" cy="1558236"/>
          </a:xfrm>
          <a:prstGeom prst="rect">
            <a:avLst/>
          </a:prstGeom>
          <a:ln w="5080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Up">
              <a:avLst/>
            </a:prstTxWarp>
          </a:bodyPr>
          <a:lstStyle>
            <a:defPPr>
              <a:defRPr lang="fr-FR"/>
            </a:defPPr>
            <a:lvl1pPr algn="ctr"/>
          </a:lstStyle>
          <a:p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Bioinformatic</a:t>
            </a:r>
            <a:endParaRPr lang="fr-F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fr-F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analysis</a:t>
            </a:r>
            <a:endParaRPr lang="fr-FR" sz="24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50" name="Picture 4" descr="Fig-D-v1.0-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38" r="37634" b="72262"/>
          <a:stretch/>
        </p:blipFill>
        <p:spPr bwMode="auto">
          <a:xfrm>
            <a:off x="7290103" y="5087484"/>
            <a:ext cx="1151584" cy="7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4" descr="Fig-D-v1.0-E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2" r="1733" b="74990"/>
          <a:stretch/>
        </p:blipFill>
        <p:spPr bwMode="auto">
          <a:xfrm>
            <a:off x="7327289" y="4623439"/>
            <a:ext cx="1285469" cy="65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/>
          <a:srcRect b="21016"/>
          <a:stretch>
            <a:fillRect/>
          </a:stretch>
        </p:blipFill>
        <p:spPr bwMode="auto">
          <a:xfrm>
            <a:off x="7768668" y="3591361"/>
            <a:ext cx="897659" cy="4433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844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e 27"/>
          <p:cNvGrpSpPr/>
          <p:nvPr/>
        </p:nvGrpSpPr>
        <p:grpSpPr>
          <a:xfrm>
            <a:off x="2040363" y="1129501"/>
            <a:ext cx="5184769" cy="4916807"/>
            <a:chOff x="1561710" y="418159"/>
            <a:chExt cx="5347647" cy="5031594"/>
          </a:xfrm>
        </p:grpSpPr>
        <p:sp>
          <p:nvSpPr>
            <p:cNvPr id="29" name="Arc 28"/>
            <p:cNvSpPr/>
            <p:nvPr/>
          </p:nvSpPr>
          <p:spPr>
            <a:xfrm rot="13365856">
              <a:off x="1561710" y="418159"/>
              <a:ext cx="5347647" cy="5031594"/>
            </a:xfrm>
            <a:prstGeom prst="arc">
              <a:avLst>
                <a:gd name="adj1" fmla="val 11474976"/>
                <a:gd name="adj2" fmla="val 15648177"/>
              </a:avLst>
            </a:prstGeom>
            <a:ln w="508000">
              <a:solidFill>
                <a:srgbClr val="A9DA7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Triangle isocèle 29"/>
            <p:cNvSpPr/>
            <p:nvPr/>
          </p:nvSpPr>
          <p:spPr>
            <a:xfrm rot="18149170">
              <a:off x="2479404" y="4813498"/>
              <a:ext cx="514800" cy="293875"/>
            </a:xfrm>
            <a:prstGeom prst="triangle">
              <a:avLst/>
            </a:prstGeom>
            <a:solidFill>
              <a:srgbClr val="A9DA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235177" y="1573962"/>
            <a:ext cx="763112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smtClean="0"/>
              <a:t>Richness v/s abundance OR presence/absence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Variable number of barcode copies per organism </a:t>
            </a:r>
          </a:p>
          <a:p>
            <a:pPr marL="285750" indent="-285750">
              <a:buFontTx/>
              <a:buChar char="-"/>
            </a:pPr>
            <a:r>
              <a:rPr lang="fr-FR" sz="2800" dirty="0" smtClean="0"/>
              <a:t>α  and </a:t>
            </a:r>
            <a:r>
              <a:rPr lang="en-US" sz="2800" dirty="0" smtClean="0">
                <a:cs typeface="Gisha"/>
              </a:rPr>
              <a:t>ß diversity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Community structure (% of each OTU)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Unknown diversity </a:t>
            </a:r>
          </a:p>
          <a:p>
            <a:pPr marL="285750" indent="-285750">
              <a:buFontTx/>
              <a:buChar char="-"/>
            </a:pPr>
            <a:r>
              <a:rPr lang="en-US" sz="2800" dirty="0" smtClean="0"/>
              <a:t>Single OTU dynamic 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>
          <a:xfrm>
            <a:off x="-1065312" y="-18256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Metabarcoding</a:t>
            </a:r>
            <a:r>
              <a:rPr lang="en-US" dirty="0" smtClean="0"/>
              <a:t> workflow</a:t>
            </a:r>
            <a:endParaRPr lang="en-US" dirty="0"/>
          </a:p>
        </p:txBody>
      </p:sp>
      <p:sp>
        <p:nvSpPr>
          <p:cNvPr id="17" name="ZoneTexte 16"/>
          <p:cNvSpPr txBox="1"/>
          <p:nvPr/>
        </p:nvSpPr>
        <p:spPr>
          <a:xfrm>
            <a:off x="6444208" y="6513827"/>
            <a:ext cx="26288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From</a:t>
            </a:r>
            <a:r>
              <a:rPr lang="fr-FR" sz="1400" dirty="0" smtClean="0"/>
              <a:t> R. </a:t>
            </a:r>
            <a:r>
              <a:rPr lang="fr-FR" sz="1400" dirty="0" err="1" smtClean="0"/>
              <a:t>Siano</a:t>
            </a:r>
            <a:r>
              <a:rPr lang="fr-FR" sz="1400" dirty="0" smtClean="0"/>
              <a:t> &amp; S. Arnaud-</a:t>
            </a:r>
            <a:r>
              <a:rPr lang="fr-FR" sz="1400" dirty="0" err="1" smtClean="0"/>
              <a:t>Haond</a:t>
            </a:r>
            <a:endParaRPr lang="fr-FR" sz="1400" dirty="0"/>
          </a:p>
        </p:txBody>
      </p:sp>
      <p:sp>
        <p:nvSpPr>
          <p:cNvPr id="19" name="Ellipse 18"/>
          <p:cNvSpPr/>
          <p:nvPr/>
        </p:nvSpPr>
        <p:spPr>
          <a:xfrm>
            <a:off x="5182025" y="5451430"/>
            <a:ext cx="977407" cy="985114"/>
          </a:xfrm>
          <a:prstGeom prst="ellipse">
            <a:avLst/>
          </a:prstGeom>
          <a:solidFill>
            <a:srgbClr val="40804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4582091" y="5821004"/>
            <a:ext cx="2164259" cy="45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cs typeface="Arial" pitchFamily="34" charset="0"/>
              </a:rPr>
              <a:t>Diversity</a:t>
            </a:r>
            <a:endParaRPr lang="fr-FR" sz="1200" b="1" dirty="0" smtClean="0">
              <a:cs typeface="Arial" pitchFamily="34" charset="0"/>
            </a:endParaRPr>
          </a:p>
          <a:p>
            <a:pPr algn="ctr"/>
            <a:endParaRPr lang="fr-FR" sz="1200" b="1" dirty="0">
              <a:cs typeface="Arial" pitchFamily="34" charset="0"/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4141743" y="5618452"/>
            <a:ext cx="977407" cy="985114"/>
          </a:xfrm>
          <a:prstGeom prst="ellipse">
            <a:avLst/>
          </a:prstGeom>
          <a:solidFill>
            <a:srgbClr val="40804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ZoneTexte 21"/>
          <p:cNvSpPr txBox="1"/>
          <p:nvPr/>
        </p:nvSpPr>
        <p:spPr>
          <a:xfrm>
            <a:off x="3557539" y="5916487"/>
            <a:ext cx="2164259" cy="45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err="1" smtClean="0">
                <a:cs typeface="Arial" pitchFamily="34" charset="0"/>
              </a:rPr>
              <a:t>Community</a:t>
            </a:r>
            <a:endParaRPr lang="fr-FR" sz="1200" b="1" dirty="0" smtClean="0">
              <a:cs typeface="Arial" pitchFamily="34" charset="0"/>
            </a:endParaRPr>
          </a:p>
          <a:p>
            <a:pPr algn="ctr"/>
            <a:r>
              <a:rPr lang="fr-FR" sz="1200" b="1" dirty="0" smtClean="0">
                <a:cs typeface="Arial" pitchFamily="34" charset="0"/>
              </a:rPr>
              <a:t>structure</a:t>
            </a:r>
            <a:endParaRPr lang="fr-FR" sz="1200" b="1" dirty="0"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3549620" y="4210585"/>
            <a:ext cx="2298720" cy="1182424"/>
          </a:xfrm>
          <a:prstGeom prst="rect">
            <a:avLst/>
          </a:prstGeom>
          <a:ln w="5080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>
            <a:prstTxWarp prst="textArchDown">
              <a:avLst/>
            </a:prstTxWarp>
          </a:bodyPr>
          <a:lstStyle>
            <a:defPPr>
              <a:defRPr lang="fr-FR"/>
            </a:defPPr>
            <a:lvl1pPr algn="ctr"/>
          </a:lstStyle>
          <a:p>
            <a:r>
              <a:rPr lang="fr-FR" sz="2400" b="1" dirty="0" err="1" smtClean="0">
                <a:solidFill>
                  <a:srgbClr val="408040"/>
                </a:solidFill>
              </a:rPr>
              <a:t>Ecological</a:t>
            </a:r>
            <a:r>
              <a:rPr lang="fr-FR" sz="2400" b="1" dirty="0" smtClean="0">
                <a:solidFill>
                  <a:srgbClr val="408040"/>
                </a:solidFill>
              </a:rPr>
              <a:t> </a:t>
            </a:r>
            <a:r>
              <a:rPr lang="fr-FR" sz="2400" b="1" dirty="0" err="1" smtClean="0">
                <a:solidFill>
                  <a:srgbClr val="408040"/>
                </a:solidFill>
              </a:rPr>
              <a:t>analysis</a:t>
            </a:r>
            <a:endParaRPr lang="fr-FR" sz="2400" b="1" dirty="0">
              <a:solidFill>
                <a:srgbClr val="408040"/>
              </a:solidFill>
            </a:endParaRPr>
          </a:p>
        </p:txBody>
      </p:sp>
      <p:pic>
        <p:nvPicPr>
          <p:cNvPr id="24" name="Picture 12" descr="Fig-D-3-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4972" y="6215354"/>
            <a:ext cx="885458" cy="77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Ellipse 24"/>
          <p:cNvSpPr/>
          <p:nvPr/>
        </p:nvSpPr>
        <p:spPr>
          <a:xfrm>
            <a:off x="3127871" y="5369811"/>
            <a:ext cx="977407" cy="985114"/>
          </a:xfrm>
          <a:prstGeom prst="ellipse">
            <a:avLst/>
          </a:prstGeom>
          <a:solidFill>
            <a:srgbClr val="408040">
              <a:alpha val="5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ZoneTexte 25"/>
          <p:cNvSpPr txBox="1"/>
          <p:nvPr/>
        </p:nvSpPr>
        <p:spPr>
          <a:xfrm>
            <a:off x="2558012" y="5636801"/>
            <a:ext cx="2164259" cy="451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200" b="1" dirty="0" smtClean="0"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ctr"/>
            <a:r>
              <a:rPr lang="fr-FR" sz="1200" b="1" dirty="0" err="1" smtClean="0">
                <a:latin typeface="Arial" pitchFamily="34" charset="0"/>
                <a:cs typeface="Arial" pitchFamily="34" charset="0"/>
              </a:rPr>
              <a:t>dynamics</a:t>
            </a:r>
            <a:endParaRPr lang="fr-FR" sz="1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10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769"/>
          <a:stretch/>
        </p:blipFill>
        <p:spPr bwMode="auto">
          <a:xfrm>
            <a:off x="2182702" y="5896372"/>
            <a:ext cx="1112475" cy="72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302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6084493" y="6373778"/>
            <a:ext cx="2883089" cy="3160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Cowart et al., 2015, </a:t>
            </a:r>
            <a:r>
              <a:rPr lang="en-US" dirty="0" err="1" smtClean="0"/>
              <a:t>PloSONE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9555" y="2924944"/>
            <a:ext cx="7710389" cy="2574385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-36513" y="4212136"/>
            <a:ext cx="3699960" cy="2551368"/>
            <a:chOff x="5152361" y="248567"/>
            <a:chExt cx="3463218" cy="1964298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37" y="248567"/>
              <a:ext cx="3429042" cy="1907575"/>
            </a:xfrm>
            <a:prstGeom prst="rect">
              <a:avLst/>
            </a:prstGeom>
          </p:spPr>
        </p:pic>
        <p:sp>
          <p:nvSpPr>
            <p:cNvPr id="7" name="ZoneTexte 6"/>
            <p:cNvSpPr txBox="1"/>
            <p:nvPr/>
          </p:nvSpPr>
          <p:spPr>
            <a:xfrm>
              <a:off x="5152361" y="1919064"/>
              <a:ext cx="2179355" cy="2938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400" dirty="0">
                  <a:solidFill>
                    <a:prstClr val="white"/>
                  </a:solidFill>
                </a:rPr>
                <a:t>© Ifremer, O. </a:t>
              </a:r>
              <a:r>
                <a:rPr lang="fr-FR" sz="1400" dirty="0" err="1">
                  <a:solidFill>
                    <a:prstClr val="white"/>
                  </a:solidFill>
                </a:rPr>
                <a:t>Dugornay</a:t>
              </a:r>
              <a:endParaRPr lang="fr-FR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8" name="Titre 1"/>
          <p:cNvSpPr txBox="1">
            <a:spLocks/>
          </p:cNvSpPr>
          <p:nvPr/>
        </p:nvSpPr>
        <p:spPr>
          <a:xfrm>
            <a:off x="467465" y="404664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Comparison between morphological and molecular biodiversity surveys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47452" y="980728"/>
            <a:ext cx="5076562" cy="540423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/>
          <a:srcRect l="10662" r="5931" b="32774"/>
          <a:stretch/>
        </p:blipFill>
        <p:spPr>
          <a:xfrm>
            <a:off x="1669986" y="991807"/>
            <a:ext cx="3554028" cy="46445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7452" y="980728"/>
            <a:ext cx="3045069" cy="163121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</a:rPr>
              <a:t>Sampling</a:t>
            </a:r>
            <a:r>
              <a:rPr lang="fr-FR" sz="2000" dirty="0">
                <a:solidFill>
                  <a:schemeClr val="bg1"/>
                </a:solidFill>
              </a:rPr>
              <a:t>: </a:t>
            </a:r>
            <a:r>
              <a:rPr lang="fr-FR" sz="2000" dirty="0" err="1">
                <a:solidFill>
                  <a:schemeClr val="bg1"/>
                </a:solidFill>
              </a:rPr>
              <a:t>standardization</a:t>
            </a:r>
            <a:r>
              <a:rPr lang="fr-FR" sz="2000" dirty="0">
                <a:solidFill>
                  <a:schemeClr val="bg1"/>
                </a:solidFill>
              </a:rPr>
              <a:t> and </a:t>
            </a:r>
            <a:r>
              <a:rPr lang="fr-FR" sz="2000" dirty="0" err="1" smtClean="0">
                <a:solidFill>
                  <a:schemeClr val="bg1"/>
                </a:solidFill>
              </a:rPr>
              <a:t>representativity</a:t>
            </a:r>
            <a:r>
              <a:rPr lang="fr-FR" sz="2000" dirty="0" smtClean="0">
                <a:solidFill>
                  <a:schemeClr val="bg1"/>
                </a:solidFill>
              </a:rPr>
              <a:t>:</a:t>
            </a:r>
            <a:endParaRPr lang="fr-FR" sz="2000" dirty="0" smtClean="0">
              <a:solidFill>
                <a:schemeClr val="bg1"/>
              </a:solidFill>
            </a:endParaRPr>
          </a:p>
          <a:p>
            <a:r>
              <a:rPr lang="fr-FR" sz="2000" dirty="0" smtClean="0">
                <a:solidFill>
                  <a:schemeClr val="bg1"/>
                </a:solidFill>
              </a:rPr>
              <a:t>6 locations </a:t>
            </a:r>
            <a:r>
              <a:rPr lang="fr-FR" sz="2000" dirty="0" err="1" smtClean="0">
                <a:solidFill>
                  <a:schemeClr val="bg1"/>
                </a:solidFill>
              </a:rPr>
              <a:t>occross</a:t>
            </a:r>
            <a:r>
              <a:rPr lang="fr-FR" sz="2000" dirty="0" smtClean="0">
                <a:solidFill>
                  <a:schemeClr val="bg1"/>
                </a:solidFill>
              </a:rPr>
              <a:t> Brittany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2 </a:t>
            </a:r>
            <a:r>
              <a:rPr lang="fr-FR" sz="2000" dirty="0" err="1" smtClean="0">
                <a:solidFill>
                  <a:schemeClr val="bg1"/>
                </a:solidFill>
              </a:rPr>
              <a:t>quadrats</a:t>
            </a:r>
            <a:r>
              <a:rPr lang="fr-FR" sz="2000" dirty="0" smtClean="0">
                <a:solidFill>
                  <a:schemeClr val="bg1"/>
                </a:solidFill>
              </a:rPr>
              <a:t> </a:t>
            </a:r>
            <a:r>
              <a:rPr lang="fr-FR" sz="2000" dirty="0">
                <a:solidFill>
                  <a:schemeClr val="bg1"/>
                </a:solidFill>
              </a:rPr>
              <a:t>per locations</a:t>
            </a:r>
          </a:p>
          <a:p>
            <a:r>
              <a:rPr lang="fr-FR" sz="2000" dirty="0">
                <a:solidFill>
                  <a:schemeClr val="bg1"/>
                </a:solidFill>
              </a:rPr>
              <a:t>3 </a:t>
            </a:r>
            <a:r>
              <a:rPr lang="fr-FR" sz="2000" dirty="0" err="1">
                <a:solidFill>
                  <a:schemeClr val="bg1"/>
                </a:solidFill>
              </a:rPr>
              <a:t>cores</a:t>
            </a:r>
            <a:r>
              <a:rPr lang="fr-FR" sz="2000" dirty="0">
                <a:solidFill>
                  <a:schemeClr val="bg1"/>
                </a:solidFill>
              </a:rPr>
              <a:t> per </a:t>
            </a:r>
            <a:r>
              <a:rPr lang="fr-FR" sz="2000" dirty="0" err="1">
                <a:solidFill>
                  <a:schemeClr val="bg1"/>
                </a:solidFill>
              </a:rPr>
              <a:t>quadrate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36489" y="4930553"/>
            <a:ext cx="1743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</a:rPr>
              <a:t>Sieving</a:t>
            </a:r>
            <a:r>
              <a:rPr lang="fr-FR" sz="2000" dirty="0">
                <a:solidFill>
                  <a:schemeClr val="bg1"/>
                </a:solidFill>
              </a:rPr>
              <a:t> (</a:t>
            </a:r>
            <a:r>
              <a:rPr lang="fr-FR" sz="2000" dirty="0" err="1">
                <a:solidFill>
                  <a:schemeClr val="bg1"/>
                </a:solidFill>
              </a:rPr>
              <a:t>avoid</a:t>
            </a:r>
            <a:r>
              <a:rPr lang="fr-FR" sz="2000" dirty="0">
                <a:solidFill>
                  <a:schemeClr val="bg1"/>
                </a:solidFill>
              </a:rPr>
              <a:t> dominance)</a:t>
            </a:r>
          </a:p>
        </p:txBody>
      </p:sp>
      <p:sp>
        <p:nvSpPr>
          <p:cNvPr id="6" name="Espace réservé du texte 3"/>
          <p:cNvSpPr txBox="1">
            <a:spLocks/>
          </p:cNvSpPr>
          <p:nvPr/>
        </p:nvSpPr>
        <p:spPr>
          <a:xfrm>
            <a:off x="5324758" y="3340434"/>
            <a:ext cx="3999770" cy="325691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660.000 </a:t>
            </a:r>
            <a:r>
              <a:rPr lang="fr-FR" sz="2800" dirty="0" err="1" smtClean="0"/>
              <a:t>sequences</a:t>
            </a:r>
            <a:endParaRPr lang="fr-FR" sz="2800" dirty="0" smtClean="0"/>
          </a:p>
          <a:p>
            <a:pPr marL="0" indent="0">
              <a:buFont typeface="Arial" pitchFamily="34" charset="0"/>
              <a:buNone/>
            </a:pPr>
            <a:r>
              <a:rPr lang="fr-FR" sz="2400" dirty="0" smtClean="0"/>
              <a:t>(410.000 COI &amp; 150.000 18S)</a:t>
            </a:r>
          </a:p>
          <a:p>
            <a:r>
              <a:rPr lang="fr-FR" sz="2800" dirty="0" smtClean="0"/>
              <a:t>150 000. meadow</a:t>
            </a:r>
            <a:r>
              <a:rPr lang="fr-FR" sz="2800" baseline="30000" dirty="0" smtClean="0"/>
              <a:t>-1</a:t>
            </a:r>
          </a:p>
          <a:p>
            <a:r>
              <a:rPr lang="fr-FR" sz="2800" dirty="0" smtClean="0"/>
              <a:t>75 000. quadrate</a:t>
            </a:r>
            <a:r>
              <a:rPr lang="fr-FR" sz="2800" baseline="30000" dirty="0" smtClean="0"/>
              <a:t>-1</a:t>
            </a:r>
            <a:endParaRPr lang="fr-FR" sz="2800" dirty="0" smtClean="0"/>
          </a:p>
          <a:p>
            <a:r>
              <a:rPr lang="fr-FR" sz="2800" dirty="0" smtClean="0"/>
              <a:t>24 000. core</a:t>
            </a:r>
            <a:r>
              <a:rPr lang="fr-FR" sz="2800" baseline="30000" dirty="0" smtClean="0"/>
              <a:t>-1</a:t>
            </a:r>
            <a:endParaRPr lang="fr-FR" sz="2800" dirty="0" smtClean="0"/>
          </a:p>
          <a:p>
            <a:r>
              <a:rPr lang="fr-FR" sz="2800" dirty="0" smtClean="0"/>
              <a:t>8000.fraction.core</a:t>
            </a:r>
            <a:r>
              <a:rPr lang="fr-FR" sz="2800" baseline="30000" dirty="0" smtClean="0"/>
              <a:t>-1</a:t>
            </a:r>
            <a:endParaRPr lang="fr-FR" sz="28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323" y="1010633"/>
            <a:ext cx="3481360" cy="2202343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213595" y="2935977"/>
            <a:ext cx="16788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prstClr val="white"/>
                </a:solidFill>
              </a:rPr>
              <a:t>© Ifremer, O. </a:t>
            </a:r>
            <a:r>
              <a:rPr lang="fr-FR" sz="1200" dirty="0" err="1">
                <a:solidFill>
                  <a:prstClr val="white"/>
                </a:solidFill>
              </a:rPr>
              <a:t>Dugornay</a:t>
            </a:r>
            <a:endParaRPr lang="fr-FR" sz="1200" dirty="0">
              <a:solidFill>
                <a:prstClr val="white"/>
              </a:solidFill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189360" y="2887626"/>
            <a:ext cx="1743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err="1" smtClean="0">
                <a:solidFill>
                  <a:prstClr val="black"/>
                </a:solidFill>
              </a:rPr>
              <a:t>Quadrates</a:t>
            </a:r>
            <a:r>
              <a:rPr lang="fr-FR" sz="2000" dirty="0" smtClean="0">
                <a:solidFill>
                  <a:prstClr val="black"/>
                </a:solidFill>
              </a:rPr>
              <a:t>: 20x30 m </a:t>
            </a:r>
            <a:endParaRPr lang="fr-FR" sz="2000" dirty="0">
              <a:solidFill>
                <a:prstClr val="black"/>
              </a:solidFill>
            </a:endParaRPr>
          </a:p>
          <a:p>
            <a:r>
              <a:rPr lang="fr-FR" sz="2000" dirty="0" err="1" smtClean="0">
                <a:solidFill>
                  <a:prstClr val="black"/>
                </a:solidFill>
              </a:rPr>
              <a:t>Cores</a:t>
            </a:r>
            <a:r>
              <a:rPr lang="fr-FR" sz="2000" dirty="0" smtClean="0">
                <a:solidFill>
                  <a:prstClr val="black"/>
                </a:solidFill>
              </a:rPr>
              <a:t>: 10 cm ø 15cm </a:t>
            </a:r>
            <a:r>
              <a:rPr lang="fr-FR" sz="2000" dirty="0" err="1" smtClean="0">
                <a:solidFill>
                  <a:prstClr val="black"/>
                </a:solidFill>
              </a:rPr>
              <a:t>depth</a:t>
            </a:r>
            <a:endParaRPr lang="fr-FR" sz="2000" dirty="0">
              <a:solidFill>
                <a:prstClr val="black"/>
              </a:solidFill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147452" y="5636323"/>
            <a:ext cx="5076562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DNA </a:t>
            </a:r>
            <a:r>
              <a:rPr lang="fr-FR" sz="2000" dirty="0" err="1">
                <a:solidFill>
                  <a:schemeClr val="bg1"/>
                </a:solidFill>
              </a:rPr>
              <a:t>processing</a:t>
            </a:r>
            <a:r>
              <a:rPr lang="fr-FR" sz="2000" dirty="0">
                <a:solidFill>
                  <a:schemeClr val="bg1"/>
                </a:solidFill>
              </a:rPr>
              <a:t>: </a:t>
            </a:r>
            <a:r>
              <a:rPr lang="fr-FR" sz="2000" dirty="0" err="1">
                <a:solidFill>
                  <a:schemeClr val="bg1"/>
                </a:solidFill>
              </a:rPr>
              <a:t>std</a:t>
            </a:r>
            <a:r>
              <a:rPr lang="fr-FR" sz="2000" dirty="0">
                <a:solidFill>
                  <a:schemeClr val="bg1"/>
                </a:solidFill>
              </a:rPr>
              <a:t> extraction 10g</a:t>
            </a:r>
          </a:p>
          <a:p>
            <a:r>
              <a:rPr lang="fr-FR" sz="2000" dirty="0" err="1">
                <a:solidFill>
                  <a:schemeClr val="bg1"/>
                </a:solidFill>
              </a:rPr>
              <a:t>Two</a:t>
            </a:r>
            <a:r>
              <a:rPr lang="fr-FR" sz="2000" dirty="0">
                <a:solidFill>
                  <a:schemeClr val="bg1"/>
                </a:solidFill>
              </a:rPr>
              <a:t> pairs of </a:t>
            </a:r>
            <a:r>
              <a:rPr lang="fr-FR" sz="2000" i="1" dirty="0" err="1">
                <a:solidFill>
                  <a:schemeClr val="bg1"/>
                </a:solidFill>
              </a:rPr>
              <a:t>universal</a:t>
            </a:r>
            <a:r>
              <a:rPr lang="fr-FR" sz="2000" dirty="0">
                <a:solidFill>
                  <a:schemeClr val="bg1"/>
                </a:solidFill>
              </a:rPr>
              <a:t> </a:t>
            </a:r>
            <a:r>
              <a:rPr lang="fr-FR" sz="2000" dirty="0" err="1">
                <a:solidFill>
                  <a:schemeClr val="bg1"/>
                </a:solidFill>
              </a:rPr>
              <a:t>primers</a:t>
            </a:r>
            <a:endParaRPr lang="fr-FR" sz="2000" dirty="0">
              <a:solidFill>
                <a:schemeClr val="bg1"/>
              </a:solidFill>
            </a:endParaRPr>
          </a:p>
          <a:p>
            <a:r>
              <a:rPr lang="fr-FR" sz="2000" dirty="0">
                <a:solidFill>
                  <a:schemeClr val="bg1"/>
                </a:solidFill>
              </a:rPr>
              <a:t>Massive </a:t>
            </a:r>
            <a:r>
              <a:rPr lang="fr-FR" sz="2000" dirty="0" err="1">
                <a:solidFill>
                  <a:schemeClr val="bg1"/>
                </a:solidFill>
              </a:rPr>
              <a:t>sequencing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14" name="Espace réservé du contenu 2"/>
          <p:cNvSpPr txBox="1">
            <a:spLocks/>
          </p:cNvSpPr>
          <p:nvPr/>
        </p:nvSpPr>
        <p:spPr>
          <a:xfrm>
            <a:off x="6084493" y="6497326"/>
            <a:ext cx="2883089" cy="3160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Cowart et al., 2015, </a:t>
            </a:r>
            <a:r>
              <a:rPr lang="en-US" dirty="0" err="1" smtClean="0"/>
              <a:t>PloSONE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57065" y="63577"/>
            <a:ext cx="86223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Survey of </a:t>
            </a:r>
            <a:r>
              <a:rPr lang="fr-FR" sz="3600" i="1" dirty="0" err="1"/>
              <a:t>Zostera</a:t>
            </a:r>
            <a:r>
              <a:rPr lang="fr-FR" sz="3600" i="1" dirty="0"/>
              <a:t> marina </a:t>
            </a:r>
            <a:r>
              <a:rPr lang="fr-FR" sz="3600" dirty="0" err="1"/>
              <a:t>seagrass</a:t>
            </a:r>
            <a:r>
              <a:rPr lang="fr-FR" sz="3600" dirty="0"/>
              <a:t> </a:t>
            </a:r>
            <a:r>
              <a:rPr lang="fr-FR" sz="3600" dirty="0" err="1"/>
              <a:t>meadows</a:t>
            </a:r>
            <a:r>
              <a:rPr lang="fr-FR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664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85900" y="471228"/>
            <a:ext cx="6172200" cy="85725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α-diversities:</a:t>
            </a:r>
            <a:endParaRPr lang="en-US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-1" y="1484784"/>
            <a:ext cx="5004047" cy="462740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 smtClean="0"/>
              <a:t>18S: 1174 MOTUs (+ 48 unassigned)</a:t>
            </a:r>
          </a:p>
          <a:p>
            <a:r>
              <a:rPr lang="en-US" sz="2200" dirty="0" smtClean="0"/>
              <a:t>COI: 944 MOTUs (+12.000 unassigned)</a:t>
            </a:r>
          </a:p>
          <a:p>
            <a:r>
              <a:rPr lang="en-US" sz="2200" dirty="0" smtClean="0"/>
              <a:t>Morphology: 322 species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</a:t>
            </a:r>
            <a:r>
              <a:rPr lang="en-US" sz="2200" b="1" dirty="0" smtClean="0">
                <a:solidFill>
                  <a:srgbClr val="FF0000"/>
                </a:solidFill>
              </a:rPr>
              <a:t>Efficient! </a:t>
            </a:r>
          </a:p>
          <a:p>
            <a:endParaRPr lang="en-US" sz="2200" dirty="0" smtClean="0"/>
          </a:p>
          <a:p>
            <a:r>
              <a:rPr lang="en-US" sz="2200" dirty="0" smtClean="0"/>
              <a:t>For the 44 more common species present in the  reference libraries a   total of 30% (COI) and 60% (18S) retrieved at least to the family level:</a:t>
            </a:r>
          </a:p>
          <a:p>
            <a:r>
              <a:rPr lang="en-US" sz="2200" dirty="0" smtClean="0"/>
              <a:t>38% to the species level</a:t>
            </a:r>
          </a:p>
          <a:p>
            <a:r>
              <a:rPr lang="en-US" sz="2200" dirty="0" smtClean="0"/>
              <a:t>50% to the genera</a:t>
            </a:r>
          </a:p>
          <a:p>
            <a:r>
              <a:rPr lang="en-US" sz="2200" dirty="0" smtClean="0"/>
              <a:t>65% to the family</a:t>
            </a:r>
          </a:p>
          <a:p>
            <a:pPr marL="0" indent="0">
              <a:buFont typeface="Arial" pitchFamily="34" charset="0"/>
              <a:buNone/>
            </a:pPr>
            <a:r>
              <a:rPr lang="en-US" sz="2200" b="1" dirty="0" smtClean="0">
                <a:solidFill>
                  <a:srgbClr val="FF0000"/>
                </a:solidFill>
                <a:sym typeface="Wingdings" panose="05000000000000000000" pitchFamily="2" charset="2"/>
              </a:rPr>
              <a:t> Yet blind?</a:t>
            </a:r>
            <a:endParaRPr lang="en-US" sz="2200" b="1" dirty="0" smtClean="0">
              <a:solidFill>
                <a:srgbClr val="FF0000"/>
              </a:solidFill>
            </a:endParaRPr>
          </a:p>
          <a:p>
            <a:endParaRPr lang="en-US" sz="2200" dirty="0" smtClean="0"/>
          </a:p>
        </p:txBody>
      </p:sp>
      <p:sp>
        <p:nvSpPr>
          <p:cNvPr id="4" name="ZoneTexte 3"/>
          <p:cNvSpPr txBox="1"/>
          <p:nvPr/>
        </p:nvSpPr>
        <p:spPr>
          <a:xfrm>
            <a:off x="5004048" y="4873946"/>
            <a:ext cx="403806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Distinct </a:t>
            </a:r>
            <a:r>
              <a:rPr lang="fr-FR" sz="2800" dirty="0" err="1"/>
              <a:t>numbers</a:t>
            </a:r>
            <a:r>
              <a:rPr lang="fr-FR" sz="2800" dirty="0"/>
              <a:t> &amp; </a:t>
            </a:r>
            <a:r>
              <a:rPr lang="fr-FR" sz="2800" dirty="0" err="1"/>
              <a:t>ranking</a:t>
            </a:r>
            <a:r>
              <a:rPr lang="fr-FR" sz="2800" dirty="0"/>
              <a:t> for </a:t>
            </a:r>
            <a:r>
              <a:rPr lang="fr-FR" sz="2800" dirty="0" err="1"/>
              <a:t>morphological</a:t>
            </a:r>
            <a:r>
              <a:rPr lang="fr-FR" sz="2800" dirty="0"/>
              <a:t> &amp; </a:t>
            </a:r>
            <a:r>
              <a:rPr lang="fr-FR" sz="2800" dirty="0" err="1" smtClean="0"/>
              <a:t>molecular</a:t>
            </a:r>
            <a:r>
              <a:rPr lang="fr-FR" sz="2800" dirty="0" smtClean="0"/>
              <a:t> </a:t>
            </a:r>
            <a:r>
              <a:rPr lang="fr-FR" sz="2800" dirty="0" err="1" smtClean="0"/>
              <a:t>surveys</a:t>
            </a:r>
            <a:endParaRPr lang="fr-FR" sz="2800" dirty="0"/>
          </a:p>
          <a:p>
            <a:endParaRPr lang="fr-FR" sz="2800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5531" y="1484783"/>
            <a:ext cx="4066580" cy="3312369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6084493" y="6453336"/>
            <a:ext cx="2883089" cy="3160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Cowart et al., 2015, </a:t>
            </a:r>
            <a:r>
              <a:rPr lang="en-US" dirty="0" err="1" smtClean="0"/>
              <a:t>PloSONE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275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2654406" y="2377114"/>
            <a:ext cx="6166066" cy="414823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 txBox="1">
            <a:spLocks/>
          </p:cNvSpPr>
          <p:nvPr/>
        </p:nvSpPr>
        <p:spPr>
          <a:xfrm>
            <a:off x="619649" y="332656"/>
            <a:ext cx="7792734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α-diversities: selective blindness or efficiency of each method</a:t>
            </a:r>
            <a:endParaRPr lang="en-US" dirty="0"/>
          </a:p>
        </p:txBody>
      </p:sp>
      <p:sp>
        <p:nvSpPr>
          <p:cNvPr id="3" name="Espace réservé du contenu 13"/>
          <p:cNvSpPr txBox="1">
            <a:spLocks/>
          </p:cNvSpPr>
          <p:nvPr/>
        </p:nvSpPr>
        <p:spPr>
          <a:xfrm>
            <a:off x="2627784" y="1844824"/>
            <a:ext cx="6723366" cy="424331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2800" dirty="0" smtClean="0"/>
              <a:t>Affinity to distinct taxonomic groups: </a:t>
            </a:r>
            <a:r>
              <a:rPr lang="en-US" sz="2800" b="1" dirty="0" smtClean="0">
                <a:solidFill>
                  <a:srgbClr val="FF0000"/>
                </a:solidFill>
              </a:rPr>
              <a:t>complementarity</a:t>
            </a:r>
          </a:p>
          <a:p>
            <a:endParaRPr lang="en-US" sz="2800" dirty="0"/>
          </a:p>
        </p:txBody>
      </p:sp>
      <p:sp>
        <p:nvSpPr>
          <p:cNvPr id="4" name="Espace réservé du contenu 13"/>
          <p:cNvSpPr txBox="1">
            <a:spLocks/>
          </p:cNvSpPr>
          <p:nvPr/>
        </p:nvSpPr>
        <p:spPr>
          <a:xfrm>
            <a:off x="152851" y="2027849"/>
            <a:ext cx="3141572" cy="3327834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BBB59"/>
              </a:buClr>
            </a:pPr>
            <a:r>
              <a:rPr lang="en-US" sz="1600" dirty="0"/>
              <a:t>Morphology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 Annelids,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 </a:t>
            </a:r>
            <a:r>
              <a:rPr lang="en-US" sz="1600" dirty="0" err="1"/>
              <a:t>Molluscs</a:t>
            </a:r>
            <a:endParaRPr lang="en-US" sz="1600" dirty="0"/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Arthropods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Chordates</a:t>
            </a:r>
          </a:p>
          <a:p>
            <a:pPr>
              <a:buClr>
                <a:srgbClr val="9BBB59"/>
              </a:buClr>
            </a:pPr>
            <a:r>
              <a:rPr lang="en-US" sz="1600" dirty="0"/>
              <a:t>COI: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 err="1"/>
              <a:t>Molluscs</a:t>
            </a:r>
            <a:endParaRPr lang="en-US" sz="1600" dirty="0"/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Arthropod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Chordates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Cnidarians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Brachiopods</a:t>
            </a:r>
          </a:p>
          <a:p>
            <a:pPr>
              <a:buClr>
                <a:srgbClr val="9BBB59"/>
              </a:buClr>
            </a:pPr>
            <a:r>
              <a:rPr lang="en-US" sz="1600" dirty="0"/>
              <a:t>18S: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Annelids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 err="1"/>
              <a:t>Nematods</a:t>
            </a:r>
            <a:endParaRPr lang="en-US" sz="1600" dirty="0"/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 err="1"/>
              <a:t>Molluscs</a:t>
            </a:r>
            <a:endParaRPr lang="en-US" sz="1600" dirty="0"/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Arthropods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/>
              <a:t>Cnidarians</a:t>
            </a:r>
          </a:p>
          <a:p>
            <a:pPr lvl="1">
              <a:spcBef>
                <a:spcPts val="0"/>
              </a:spcBef>
              <a:buClr>
                <a:srgbClr val="4F81BD"/>
              </a:buClr>
            </a:pPr>
            <a:r>
              <a:rPr lang="en-US" sz="1600" dirty="0" err="1"/>
              <a:t>Porifera</a:t>
            </a:r>
            <a:endParaRPr lang="en-US" sz="1600" dirty="0"/>
          </a:p>
          <a:p>
            <a:pPr>
              <a:spcBef>
                <a:spcPts val="0"/>
              </a:spcBef>
              <a:buClr>
                <a:srgbClr val="9BBB59"/>
              </a:buClr>
            </a:pPr>
            <a:endParaRPr lang="en-US" sz="1600" dirty="0"/>
          </a:p>
          <a:p>
            <a:pPr>
              <a:spcBef>
                <a:spcPts val="0"/>
              </a:spcBef>
              <a:buClr>
                <a:srgbClr val="9BBB59"/>
              </a:buClr>
            </a:pPr>
            <a:endParaRPr lang="en-US" sz="1600" dirty="0"/>
          </a:p>
        </p:txBody>
      </p:sp>
      <p:grpSp>
        <p:nvGrpSpPr>
          <p:cNvPr id="5" name="Groupe 4"/>
          <p:cNvGrpSpPr/>
          <p:nvPr/>
        </p:nvGrpSpPr>
        <p:grpSpPr>
          <a:xfrm>
            <a:off x="2816018" y="2724182"/>
            <a:ext cx="5860437" cy="3634946"/>
            <a:chOff x="3758331" y="3195498"/>
            <a:chExt cx="5584003" cy="3350684"/>
          </a:xfrm>
        </p:grpSpPr>
        <p:pic>
          <p:nvPicPr>
            <p:cNvPr id="6" name="Picture 3" descr="PLoS_Fig3_update.eps"/>
            <p:cNvPicPr/>
            <p:nvPr/>
          </p:nvPicPr>
          <p:blipFill rotWithShape="1">
            <a:blip r:embed="rId2"/>
            <a:srcRect t="14667"/>
            <a:stretch/>
          </p:blipFill>
          <p:spPr>
            <a:xfrm>
              <a:off x="4211960" y="3674269"/>
              <a:ext cx="4410812" cy="2744327"/>
            </a:xfrm>
            <a:prstGeom prst="rect">
              <a:avLst/>
            </a:prstGeom>
          </p:spPr>
        </p:pic>
        <p:pic>
          <p:nvPicPr>
            <p:cNvPr id="7" name="Picture 8" descr="Afficher l'image d'origin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58331" y="5417435"/>
              <a:ext cx="676509" cy="507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8879" y="6128603"/>
              <a:ext cx="626368" cy="417579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622772" y="6072702"/>
              <a:ext cx="693191" cy="451296"/>
            </a:xfrm>
            <a:prstGeom prst="rect">
              <a:avLst/>
            </a:prstGeom>
          </p:spPr>
        </p:pic>
        <p:pic>
          <p:nvPicPr>
            <p:cNvPr id="10" name="Picture 10" descr="Afficher l'image d'origine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609827" y="5488455"/>
              <a:ext cx="732507" cy="4363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744196" y="4577995"/>
              <a:ext cx="657623" cy="493217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067619" y="5101307"/>
              <a:ext cx="478771" cy="478771"/>
            </a:xfrm>
            <a:prstGeom prst="rect">
              <a:avLst/>
            </a:prstGeom>
          </p:spPr>
        </p:pic>
        <p:pic>
          <p:nvPicPr>
            <p:cNvPr id="13" name="Image 1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094326" y="4227487"/>
              <a:ext cx="637869" cy="439421"/>
            </a:xfrm>
            <a:prstGeom prst="rect">
              <a:avLst/>
            </a:prstGeom>
          </p:spPr>
        </p:pic>
        <p:pic>
          <p:nvPicPr>
            <p:cNvPr id="14" name="Picture 12" descr="Afficher l'image d'origin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32240" y="3866220"/>
              <a:ext cx="458261" cy="3257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Afficher l'image d'origine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973" y="3195498"/>
              <a:ext cx="635888" cy="4153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14" descr="Afficher l'image d'origine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1238" y="3629467"/>
              <a:ext cx="514142" cy="3350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16" descr="Afficher l'image d'origine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2165" y="4254261"/>
              <a:ext cx="631868" cy="4739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8" descr="Afficher l'image d'origine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7369" y="3866220"/>
              <a:ext cx="626945" cy="422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0" descr="Afficher l'image d'origine"/>
            <p:cNvPicPr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463" t="20712" r="8733" b="10250"/>
            <a:stretch/>
          </p:blipFill>
          <p:spPr bwMode="auto">
            <a:xfrm>
              <a:off x="3769007" y="4789597"/>
              <a:ext cx="691277" cy="4320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" name="Espace réservé du contenu 2"/>
          <p:cNvSpPr txBox="1">
            <a:spLocks/>
          </p:cNvSpPr>
          <p:nvPr/>
        </p:nvSpPr>
        <p:spPr>
          <a:xfrm>
            <a:off x="6084493" y="6569334"/>
            <a:ext cx="2883089" cy="3160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Cowart et al., 2015, </a:t>
            </a:r>
            <a:r>
              <a:rPr lang="en-US" dirty="0" err="1" smtClean="0"/>
              <a:t>PloSONE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615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8984" y="476672"/>
            <a:ext cx="733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/>
              <a:t>Outline</a:t>
            </a:r>
            <a:r>
              <a:rPr lang="fr-FR" sz="4400" dirty="0" smtClean="0"/>
              <a:t> of the talk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1187406" y="1916832"/>
            <a:ext cx="701121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smtClean="0"/>
              <a:t>• </a:t>
            </a:r>
            <a:r>
              <a:rPr lang="fr-FR" sz="2800" dirty="0" err="1" smtClean="0"/>
              <a:t>What</a:t>
            </a:r>
            <a:r>
              <a:rPr lang="fr-FR" sz="2800" dirty="0" smtClean="0"/>
              <a:t> </a:t>
            </a:r>
            <a:r>
              <a:rPr lang="fr-FR" sz="2800" dirty="0" err="1" smtClean="0"/>
              <a:t>is</a:t>
            </a:r>
            <a:r>
              <a:rPr lang="fr-FR" sz="2800" dirty="0" smtClean="0"/>
              <a:t> </a:t>
            </a:r>
            <a:r>
              <a:rPr lang="fr-FR" sz="2800" dirty="0" err="1" smtClean="0"/>
              <a:t>metabarcode</a:t>
            </a:r>
            <a:r>
              <a:rPr lang="fr-FR" sz="2800" dirty="0" smtClean="0"/>
              <a:t> ?</a:t>
            </a:r>
          </a:p>
          <a:p>
            <a:endParaRPr lang="fr-FR" sz="2800" dirty="0" smtClean="0"/>
          </a:p>
          <a:p>
            <a:r>
              <a:rPr lang="fr-FR" sz="2800" dirty="0"/>
              <a:t>• </a:t>
            </a:r>
            <a:r>
              <a:rPr lang="fr-FR" sz="2800" dirty="0" smtClean="0"/>
              <a:t>How to </a:t>
            </a:r>
            <a:r>
              <a:rPr lang="fr-FR" sz="2800" dirty="0" err="1" smtClean="0"/>
              <a:t>produce</a:t>
            </a:r>
            <a:r>
              <a:rPr lang="fr-FR" sz="2800" dirty="0" smtClean="0"/>
              <a:t> </a:t>
            </a:r>
            <a:r>
              <a:rPr lang="fr-FR" sz="2800" dirty="0" err="1" smtClean="0"/>
              <a:t>metabarcode</a:t>
            </a:r>
            <a:r>
              <a:rPr lang="fr-FR" sz="2800" dirty="0" smtClean="0"/>
              <a:t> data ?</a:t>
            </a:r>
          </a:p>
          <a:p>
            <a:endParaRPr lang="fr-FR" sz="2800" dirty="0" smtClean="0"/>
          </a:p>
          <a:p>
            <a:r>
              <a:rPr lang="fr-FR" sz="2800" dirty="0"/>
              <a:t>• </a:t>
            </a:r>
            <a:r>
              <a:rPr lang="fr-FR" sz="2800" dirty="0" smtClean="0"/>
              <a:t>A case </a:t>
            </a:r>
            <a:r>
              <a:rPr lang="fr-FR" sz="2800" dirty="0" err="1" smtClean="0"/>
              <a:t>study</a:t>
            </a:r>
            <a:r>
              <a:rPr lang="fr-FR" sz="2800" dirty="0" smtClean="0"/>
              <a:t> of </a:t>
            </a:r>
            <a:r>
              <a:rPr lang="fr-FR" sz="2800" dirty="0" err="1" smtClean="0"/>
              <a:t>Morphology</a:t>
            </a:r>
            <a:r>
              <a:rPr lang="fr-FR" sz="2800" dirty="0"/>
              <a:t> </a:t>
            </a:r>
            <a:r>
              <a:rPr lang="fr-FR" sz="2800" dirty="0" smtClean="0"/>
              <a:t>vs </a:t>
            </a:r>
            <a:r>
              <a:rPr lang="fr-FR" sz="2800" dirty="0" err="1" smtClean="0"/>
              <a:t>Metabarcode</a:t>
            </a:r>
            <a:r>
              <a:rPr lang="fr-FR" sz="2800" dirty="0" smtClean="0"/>
              <a:t> </a:t>
            </a:r>
          </a:p>
          <a:p>
            <a:endParaRPr lang="fr-FR" sz="2800" dirty="0" smtClean="0"/>
          </a:p>
          <a:p>
            <a:r>
              <a:rPr lang="fr-FR" sz="2800" dirty="0"/>
              <a:t>• </a:t>
            </a:r>
            <a:r>
              <a:rPr lang="fr-FR" sz="2800" dirty="0" smtClean="0"/>
              <a:t>The </a:t>
            </a:r>
            <a:r>
              <a:rPr lang="fr-FR" sz="2800" dirty="0" err="1" smtClean="0"/>
              <a:t>project</a:t>
            </a:r>
            <a:r>
              <a:rPr lang="fr-FR" sz="2800" dirty="0" smtClean="0"/>
              <a:t> « Pourquoi pas les abysses ? »</a:t>
            </a:r>
          </a:p>
          <a:p>
            <a:endParaRPr lang="fr-FR" sz="28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8627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1485900" y="404664"/>
            <a:ext cx="6172200" cy="85725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β-diversities</a:t>
            </a:r>
            <a:endParaRPr lang="en-US" dirty="0"/>
          </a:p>
        </p:txBody>
      </p:sp>
      <p:pic>
        <p:nvPicPr>
          <p:cNvPr id="3" name="Espace réservé du contenu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545" y="1500711"/>
            <a:ext cx="4120721" cy="496538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734546" y="1500710"/>
            <a:ext cx="1637654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dirty="0" err="1">
                <a:solidFill>
                  <a:schemeClr val="bg1"/>
                </a:solidFill>
              </a:rPr>
              <a:t>Morphology</a:t>
            </a:r>
            <a:endParaRPr lang="fr-FR" sz="2000" dirty="0">
              <a:solidFill>
                <a:schemeClr val="bg1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4734546" y="4093228"/>
            <a:ext cx="1134126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fr-FR" sz="2000" dirty="0">
                <a:solidFill>
                  <a:schemeClr val="bg1"/>
                </a:solidFill>
              </a:rPr>
              <a:t>COI</a:t>
            </a:r>
          </a:p>
        </p:txBody>
      </p:sp>
      <p:sp>
        <p:nvSpPr>
          <p:cNvPr id="6" name="Espace réservé du contenu 13"/>
          <p:cNvSpPr txBox="1">
            <a:spLocks/>
          </p:cNvSpPr>
          <p:nvPr/>
        </p:nvSpPr>
        <p:spPr>
          <a:xfrm>
            <a:off x="144017" y="1500710"/>
            <a:ext cx="4427983" cy="4029912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9BBB59"/>
              </a:buClr>
            </a:pPr>
            <a:r>
              <a:rPr lang="en-US" sz="10400" dirty="0"/>
              <a:t>Despite presence/absence </a:t>
            </a:r>
            <a:r>
              <a:rPr lang="en-US" sz="10400" i="1" dirty="0"/>
              <a:t>versus</a:t>
            </a:r>
            <a:r>
              <a:rPr lang="en-US" sz="10400" dirty="0"/>
              <a:t> quantitative data, similar pattern of differentiation among meadows with morphological or molecular </a:t>
            </a:r>
            <a:r>
              <a:rPr lang="en-US" sz="10400" dirty="0" smtClean="0"/>
              <a:t>data</a:t>
            </a:r>
          </a:p>
          <a:p>
            <a:pPr>
              <a:buClr>
                <a:srgbClr val="9BBB59"/>
              </a:buClr>
            </a:pPr>
            <a:endParaRPr lang="en-US" sz="10400" dirty="0"/>
          </a:p>
          <a:p>
            <a:pPr>
              <a:buClr>
                <a:srgbClr val="9BBB59"/>
              </a:buClr>
            </a:pPr>
            <a:r>
              <a:rPr lang="en-US" sz="10400" dirty="0"/>
              <a:t>Even a recently recolonized one shows the same signature</a:t>
            </a:r>
          </a:p>
          <a:p>
            <a:pPr>
              <a:buClr>
                <a:srgbClr val="9BBB59"/>
              </a:buClr>
            </a:pPr>
            <a:endParaRPr lang="en-US" sz="10400" dirty="0">
              <a:solidFill>
                <a:prstClr val="black"/>
              </a:solidFill>
            </a:endParaRPr>
          </a:p>
          <a:p>
            <a:pPr>
              <a:buClr>
                <a:srgbClr val="9BBB59"/>
              </a:buClr>
            </a:pPr>
            <a:r>
              <a:rPr lang="en-US" sz="10400" dirty="0">
                <a:solidFill>
                  <a:srgbClr val="FF0000"/>
                </a:solidFill>
                <a:sym typeface="Wingdings" panose="05000000000000000000" pitchFamily="2" charset="2"/>
              </a:rPr>
              <a:t>Efficient &amp; reliable on the basis of partial community characterization</a:t>
            </a:r>
            <a:endParaRPr lang="en-US" sz="10400" dirty="0">
              <a:solidFill>
                <a:srgbClr val="FF0000"/>
              </a:solidFill>
            </a:endParaRPr>
          </a:p>
          <a:p>
            <a:pPr>
              <a:buClr>
                <a:srgbClr val="9BBB59"/>
              </a:buClr>
            </a:pPr>
            <a:endParaRPr lang="en-US" sz="1950" dirty="0">
              <a:solidFill>
                <a:prstClr val="black"/>
              </a:solidFill>
            </a:endParaRPr>
          </a:p>
        </p:txBody>
      </p:sp>
      <p:sp>
        <p:nvSpPr>
          <p:cNvPr id="7" name="Espace réservé du contenu 2"/>
          <p:cNvSpPr txBox="1">
            <a:spLocks/>
          </p:cNvSpPr>
          <p:nvPr/>
        </p:nvSpPr>
        <p:spPr>
          <a:xfrm>
            <a:off x="6084493" y="6569334"/>
            <a:ext cx="2883089" cy="316050"/>
          </a:xfrm>
          <a:prstGeom prst="rect">
            <a:avLst/>
          </a:prstGeom>
        </p:spPr>
        <p:txBody>
          <a:bodyPr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dirty="0" smtClean="0"/>
              <a:t>Cowart et al., 2015, </a:t>
            </a:r>
            <a:r>
              <a:rPr lang="en-US" dirty="0" err="1" smtClean="0"/>
              <a:t>PloSONE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117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6" r="9288"/>
          <a:stretch/>
        </p:blipFill>
        <p:spPr>
          <a:xfrm>
            <a:off x="0" y="-599270"/>
            <a:ext cx="9117557" cy="74507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2855527"/>
            <a:ext cx="2529845" cy="3752096"/>
          </a:xfrm>
          <a:prstGeom prst="rect">
            <a:avLst/>
          </a:prstGeom>
        </p:spPr>
      </p:pic>
      <p:sp>
        <p:nvSpPr>
          <p:cNvPr id="5" name="Titre 3"/>
          <p:cNvSpPr txBox="1">
            <a:spLocks/>
          </p:cNvSpPr>
          <p:nvPr/>
        </p:nvSpPr>
        <p:spPr>
          <a:xfrm>
            <a:off x="851721" y="1268760"/>
            <a:ext cx="7772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Pourquoi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pas les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Abysses </a:t>
            </a: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b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54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ABYSS</a:t>
            </a:r>
            <a:endParaRPr lang="en-US" sz="54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71" y="6451958"/>
            <a:ext cx="1535901" cy="311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51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51520" y="404664"/>
            <a:ext cx="8784976" cy="8572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The race for biodiversity assessment</a:t>
            </a:r>
            <a:endParaRPr lang="en-US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1844824"/>
            <a:ext cx="8784976" cy="3394472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/>
              <a:t>250.000 species described according to the Census of Marine Life (upon 1.8 millions total described), we await 2 to 10 millions: with such rhythm (2 species.week</a:t>
            </a:r>
            <a:r>
              <a:rPr lang="en-US" sz="2800" baseline="30000" dirty="0" smtClean="0"/>
              <a:t>-1</a:t>
            </a:r>
            <a:r>
              <a:rPr lang="en-US" sz="2800" dirty="0" smtClean="0"/>
              <a:t>): 10.000 years at least.</a:t>
            </a:r>
          </a:p>
          <a:p>
            <a:r>
              <a:rPr lang="en-US" sz="2800" dirty="0" smtClean="0"/>
              <a:t>We explored less than 5% of the deep sea.</a:t>
            </a:r>
          </a:p>
          <a:p>
            <a:r>
              <a:rPr lang="en-US" sz="2800" dirty="0" smtClean="0"/>
              <a:t>A deep sea core can take 3 to 6 human weeks to deliver biodiversity assessment (not at the species level).</a:t>
            </a:r>
          </a:p>
          <a:p>
            <a:r>
              <a:rPr lang="en-US" sz="2800" dirty="0" smtClean="0"/>
              <a:t>Emergence of mineral exploitation: what knowledge, or lack of, will biodiversity assessment and impact studies be based on?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78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>
          <a:xfrm>
            <a:off x="323528" y="1339552"/>
            <a:ext cx="4896544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US" sz="2800" dirty="0" smtClean="0"/>
              <a:t>NGS « New » Generation Sequencing and environmental DNA : new tools to reveal the invisible?</a:t>
            </a:r>
          </a:p>
          <a:p>
            <a:pPr marL="0" indent="0">
              <a:buClr>
                <a:srgbClr val="002060"/>
              </a:buClr>
              <a:buNone/>
            </a:pPr>
            <a:endParaRPr lang="en-US" sz="2800" dirty="0" smtClean="0"/>
          </a:p>
          <a:p>
            <a:pPr marL="0" indent="0">
              <a:buClr>
                <a:srgbClr val="002060"/>
              </a:buClr>
              <a:buNone/>
            </a:pPr>
            <a:r>
              <a:rPr lang="en-US" sz="2800" dirty="0" smtClean="0"/>
              <a:t>Goals of the project: take advantage of the new kind of biodiversity Inventories to </a:t>
            </a:r>
            <a:r>
              <a:rPr lang="en-US" sz="2800" dirty="0" smtClean="0"/>
              <a:t>contribute </a:t>
            </a:r>
            <a:r>
              <a:rPr lang="en-US" sz="2800" dirty="0" smtClean="0"/>
              <a:t>to a reevaluation of the biodiversity in the bottom of the oceans</a:t>
            </a:r>
            <a:endParaRPr lang="en-US" sz="28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7" r="10709"/>
          <a:stretch/>
        </p:blipFill>
        <p:spPr>
          <a:xfrm>
            <a:off x="5220072" y="1470961"/>
            <a:ext cx="3495447" cy="2338216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214163" y="1407268"/>
            <a:ext cx="16482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smtClean="0">
                <a:solidFill>
                  <a:srgbClr val="007A37"/>
                </a:solidFill>
              </a:rPr>
              <a:t>Price (</a:t>
            </a:r>
            <a:r>
              <a:rPr lang="en-US" sz="1200" b="0" dirty="0" err="1" smtClean="0">
                <a:solidFill>
                  <a:srgbClr val="007A37"/>
                </a:solidFill>
              </a:rPr>
              <a:t>dollars.kilobase</a:t>
            </a:r>
            <a:r>
              <a:rPr lang="en-US" sz="1200" b="0" dirty="0" smtClean="0">
                <a:solidFill>
                  <a:srgbClr val="007A37"/>
                </a:solidFill>
              </a:rPr>
              <a:t>)</a:t>
            </a:r>
            <a:endParaRPr lang="en-US" sz="1200" b="0" dirty="0">
              <a:solidFill>
                <a:srgbClr val="007A37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5148064" y="1392260"/>
            <a:ext cx="22322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 err="1" smtClean="0">
                <a:solidFill>
                  <a:srgbClr val="FF0000"/>
                </a:solidFill>
              </a:rPr>
              <a:t>Seuencing</a:t>
            </a:r>
            <a:r>
              <a:rPr lang="en-US" sz="1200" b="0" dirty="0" smtClean="0">
                <a:solidFill>
                  <a:srgbClr val="FF0000"/>
                </a:solidFill>
              </a:rPr>
              <a:t> speed</a:t>
            </a:r>
          </a:p>
        </p:txBody>
      </p:sp>
      <p:pic>
        <p:nvPicPr>
          <p:cNvPr id="6" name="Picture 24" descr="Shutterstock 19192800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3793465"/>
            <a:ext cx="3477752" cy="270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itre 1"/>
          <p:cNvSpPr txBox="1">
            <a:spLocks/>
          </p:cNvSpPr>
          <p:nvPr/>
        </p:nvSpPr>
        <p:spPr>
          <a:xfrm>
            <a:off x="766308" y="502568"/>
            <a:ext cx="7718425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ABYSS objectives</a:t>
            </a:r>
            <a:br>
              <a:rPr lang="fr-FR" dirty="0" smtClean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266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766308" y="286544"/>
            <a:ext cx="7718425" cy="8382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smtClean="0"/>
              <a:t>ABYSS objectives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371293" y="1208500"/>
            <a:ext cx="8477984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US" sz="2400" dirty="0" smtClean="0"/>
              <a:t>• Improve molecular and </a:t>
            </a:r>
            <a:r>
              <a:rPr lang="en-US" sz="2400" dirty="0" err="1" smtClean="0"/>
              <a:t>bioinformatic</a:t>
            </a:r>
            <a:r>
              <a:rPr lang="en-US" sz="2400" dirty="0" smtClean="0"/>
              <a:t> tools to provide inventories of </a:t>
            </a:r>
            <a:r>
              <a:rPr lang="en-US" sz="2400" dirty="0" err="1" smtClean="0"/>
              <a:t>procaryote</a:t>
            </a:r>
            <a:r>
              <a:rPr lang="en-US" sz="2400" dirty="0" smtClean="0"/>
              <a:t> and </a:t>
            </a:r>
            <a:r>
              <a:rPr lang="en-US" sz="2400" dirty="0" err="1" smtClean="0"/>
              <a:t>eucaryote</a:t>
            </a:r>
            <a:r>
              <a:rPr lang="en-US" sz="2400" dirty="0" smtClean="0"/>
              <a:t> diversity;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2400" dirty="0"/>
              <a:t>• Explore </a:t>
            </a:r>
            <a:r>
              <a:rPr lang="en-US" sz="2400" dirty="0" smtClean="0"/>
              <a:t>the extent and distribution of marine life, particularly in the deep-sea;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2400" dirty="0"/>
              <a:t>• Reveal </a:t>
            </a:r>
            <a:r>
              <a:rPr lang="en-US" sz="2400" dirty="0" smtClean="0"/>
              <a:t>biotic and abiotic interactions influencing the dynamic and the evolution of marine biodiversity; 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2400" dirty="0"/>
              <a:t>• Evaluate </a:t>
            </a:r>
            <a:r>
              <a:rPr lang="en-US" sz="2400" dirty="0" smtClean="0"/>
              <a:t>the temporal fluctuations of those distributions;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2400" dirty="0"/>
              <a:t>• Move </a:t>
            </a:r>
            <a:r>
              <a:rPr lang="en-US" sz="2400" dirty="0" smtClean="0"/>
              <a:t>toward standardized protocols for future Environmental Impact Assessments;</a:t>
            </a:r>
          </a:p>
          <a:p>
            <a:pPr marL="0" indent="0">
              <a:buClr>
                <a:srgbClr val="002060"/>
              </a:buClr>
              <a:buNone/>
            </a:pPr>
            <a:r>
              <a:rPr lang="en-US" sz="2400" dirty="0"/>
              <a:t>• Contribute </a:t>
            </a:r>
            <a:r>
              <a:rPr lang="en-US" sz="2400" dirty="0" smtClean="0"/>
              <a:t>to a better understanding of the evolution of the main living phyla.</a:t>
            </a:r>
          </a:p>
          <a:p>
            <a:pPr>
              <a:buClr>
                <a:srgbClr val="002060"/>
              </a:buClr>
            </a:pPr>
            <a:endParaRPr lang="en-US" sz="2400" dirty="0" smtClean="0"/>
          </a:p>
          <a:p>
            <a:pPr>
              <a:buClr>
                <a:srgbClr val="002060"/>
              </a:buClr>
            </a:pPr>
            <a:endParaRPr lang="fr-FR" sz="24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5660851"/>
            <a:ext cx="6767513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54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>
          <a:xfrm>
            <a:off x="395536" y="2132856"/>
            <a:ext cx="8352928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2060"/>
              </a:buClr>
              <a:buNone/>
            </a:pPr>
            <a:r>
              <a:rPr lang="en-US" sz="2800" dirty="0" smtClean="0"/>
              <a:t>Strategy: gathering sediment and water samples from the broadest possible geographic range to assess deep sea marine biodiversity (prokaryotes and eukaryotes) and its distribution patterns, in relation with possible environmental or </a:t>
            </a:r>
            <a:r>
              <a:rPr lang="en-US" sz="2800" dirty="0" err="1" smtClean="0"/>
              <a:t>biogeographical</a:t>
            </a:r>
            <a:r>
              <a:rPr lang="en-US" sz="2800" dirty="0" smtClean="0"/>
              <a:t> drivers</a:t>
            </a:r>
          </a:p>
        </p:txBody>
      </p:sp>
      <p:sp>
        <p:nvSpPr>
          <p:cNvPr id="3" name="Titre 1"/>
          <p:cNvSpPr txBox="1">
            <a:spLocks/>
          </p:cNvSpPr>
          <p:nvPr/>
        </p:nvSpPr>
        <p:spPr>
          <a:xfrm>
            <a:off x="251520" y="328127"/>
            <a:ext cx="8784976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Sampling strategy : a mix of planned cruises and opportunistic sampling</a:t>
            </a:r>
            <a:endParaRPr lang="en-US" dirty="0"/>
          </a:p>
        </p:txBody>
      </p:sp>
      <p:pic>
        <p:nvPicPr>
          <p:cNvPr id="4" name="Picture 6" descr="Afficher l'image d'orig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07" y="4961178"/>
            <a:ext cx="2241229" cy="1680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961178"/>
            <a:ext cx="2245768" cy="1680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Image 5" descr="FUT_7860"/>
          <p:cNvPicPr/>
          <p:nvPr/>
        </p:nvPicPr>
        <p:blipFill rotWithShape="1">
          <a:blip r:embed="rId4" cstate="print"/>
          <a:srcRect b="3763"/>
          <a:stretch/>
        </p:blipFill>
        <p:spPr bwMode="auto">
          <a:xfrm>
            <a:off x="4935002" y="4961177"/>
            <a:ext cx="1475956" cy="168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0609" y="4961176"/>
            <a:ext cx="2241230" cy="168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88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51520" y="328127"/>
            <a:ext cx="8784976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Sampling strategy : a mix of planned cruises and opportunistic sampling</a:t>
            </a: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2" t="4789" r="2527" b="5318"/>
          <a:stretch/>
        </p:blipFill>
        <p:spPr>
          <a:xfrm>
            <a:off x="1547664" y="1844824"/>
            <a:ext cx="6490347" cy="44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64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251520" y="328127"/>
            <a:ext cx="8784976" cy="8382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 standardized sampling protocol</a:t>
            </a:r>
            <a:endParaRPr lang="en-US" dirty="0"/>
          </a:p>
        </p:txBody>
      </p:sp>
      <p:sp>
        <p:nvSpPr>
          <p:cNvPr id="3" name="ZoneTexte 2"/>
          <p:cNvSpPr txBox="1"/>
          <p:nvPr/>
        </p:nvSpPr>
        <p:spPr>
          <a:xfrm>
            <a:off x="523112" y="1355742"/>
            <a:ext cx="8026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• Collection of 3 sediment cores from each sites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4997213" y="2509790"/>
            <a:ext cx="700293" cy="1246332"/>
            <a:chOff x="5369053" y="1430959"/>
            <a:chExt cx="840295" cy="1317870"/>
          </a:xfrm>
        </p:grpSpPr>
        <p:sp>
          <p:nvSpPr>
            <p:cNvPr id="5" name="ZoneTexte 4"/>
            <p:cNvSpPr txBox="1"/>
            <p:nvPr/>
          </p:nvSpPr>
          <p:spPr>
            <a:xfrm>
              <a:off x="5371995" y="1430959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0" dirty="0" smtClean="0">
                  <a:latin typeface="+mj-lt"/>
                </a:rPr>
                <a:t>0-1 cm</a:t>
              </a:r>
              <a:endParaRPr lang="fr-FR" sz="1200" b="0" dirty="0">
                <a:latin typeface="+mj-lt"/>
              </a:endParaRPr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5371995" y="1556200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0" dirty="0" smtClean="0">
                  <a:latin typeface="+mj-lt"/>
                </a:rPr>
                <a:t>1-3 cm</a:t>
              </a:r>
              <a:endParaRPr lang="fr-FR" sz="1200" b="0" dirty="0">
                <a:latin typeface="+mj-lt"/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5394956" y="1726706"/>
              <a:ext cx="67037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0" dirty="0" smtClean="0">
                  <a:latin typeface="+mj-lt"/>
                </a:rPr>
                <a:t>3-5 cm</a:t>
              </a:r>
              <a:endParaRPr lang="fr-FR" sz="1200" b="0" dirty="0">
                <a:latin typeface="+mj-lt"/>
              </a:endParaRPr>
            </a:p>
          </p:txBody>
        </p:sp>
        <p:sp>
          <p:nvSpPr>
            <p:cNvPr id="8" name="ZoneTexte 7"/>
            <p:cNvSpPr txBox="1"/>
            <p:nvPr/>
          </p:nvSpPr>
          <p:spPr>
            <a:xfrm>
              <a:off x="5382005" y="2039782"/>
              <a:ext cx="75533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0" dirty="0" smtClean="0">
                  <a:latin typeface="+mj-lt"/>
                </a:rPr>
                <a:t>5-10 cm</a:t>
              </a:r>
              <a:endParaRPr lang="fr-FR" sz="1200" b="0" dirty="0">
                <a:latin typeface="+mj-lt"/>
              </a:endParaRPr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5369053" y="2471830"/>
              <a:ext cx="84029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200" b="0" dirty="0" smtClean="0">
                  <a:latin typeface="+mj-lt"/>
                </a:rPr>
                <a:t>10-15 cm</a:t>
              </a:r>
              <a:endParaRPr lang="fr-FR" sz="1200" b="0" dirty="0">
                <a:latin typeface="+mj-lt"/>
              </a:endParaRPr>
            </a:p>
          </p:txBody>
        </p:sp>
      </p:grpSp>
      <p:sp>
        <p:nvSpPr>
          <p:cNvPr id="28" name="Flèche vers le bas 27"/>
          <p:cNvSpPr/>
          <p:nvPr/>
        </p:nvSpPr>
        <p:spPr bwMode="auto">
          <a:xfrm>
            <a:off x="4813726" y="4693494"/>
            <a:ext cx="45719" cy="2100520"/>
          </a:xfrm>
          <a:prstGeom prst="down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10" name="Flèche vers le bas 9"/>
          <p:cNvSpPr/>
          <p:nvPr/>
        </p:nvSpPr>
        <p:spPr bwMode="auto">
          <a:xfrm>
            <a:off x="2897767" y="4690390"/>
            <a:ext cx="45719" cy="2100520"/>
          </a:xfrm>
          <a:prstGeom prst="downArrow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362935" y="6276523"/>
            <a:ext cx="3121760" cy="369332"/>
          </a:xfrm>
          <a:prstGeom prst="rect">
            <a:avLst/>
          </a:prstGeom>
          <a:solidFill>
            <a:srgbClr val="99CCFF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</a:rPr>
              <a:t>Freezer -80°C</a:t>
            </a:r>
          </a:p>
        </p:txBody>
      </p:sp>
      <p:grpSp>
        <p:nvGrpSpPr>
          <p:cNvPr id="12" name="Groupe 11"/>
          <p:cNvGrpSpPr/>
          <p:nvPr/>
        </p:nvGrpSpPr>
        <p:grpSpPr>
          <a:xfrm>
            <a:off x="4593878" y="2530059"/>
            <a:ext cx="415521" cy="2095017"/>
            <a:chOff x="5585578" y="2075767"/>
            <a:chExt cx="415521" cy="2095017"/>
          </a:xfrm>
        </p:grpSpPr>
        <p:sp>
          <p:nvSpPr>
            <p:cNvPr id="13" name="ZoneTexte 12"/>
            <p:cNvSpPr txBox="1"/>
            <p:nvPr/>
          </p:nvSpPr>
          <p:spPr>
            <a:xfrm>
              <a:off x="5831810" y="2251170"/>
              <a:ext cx="169289" cy="436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14" name="Ellipse 13"/>
            <p:cNvSpPr/>
            <p:nvPr/>
          </p:nvSpPr>
          <p:spPr bwMode="auto">
            <a:xfrm>
              <a:off x="5585578" y="2151462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15" name="Ellipse 14"/>
            <p:cNvSpPr/>
            <p:nvPr/>
          </p:nvSpPr>
          <p:spPr bwMode="auto">
            <a:xfrm>
              <a:off x="5585578" y="2312712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16" name="Ellipse 15"/>
            <p:cNvSpPr/>
            <p:nvPr/>
          </p:nvSpPr>
          <p:spPr bwMode="auto">
            <a:xfrm>
              <a:off x="5585578" y="2456839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17" name="Ellipse 16"/>
            <p:cNvSpPr/>
            <p:nvPr/>
          </p:nvSpPr>
          <p:spPr bwMode="auto">
            <a:xfrm>
              <a:off x="5585578" y="2849577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18" name="Ellipse 17"/>
            <p:cNvSpPr/>
            <p:nvPr/>
          </p:nvSpPr>
          <p:spPr bwMode="auto">
            <a:xfrm>
              <a:off x="5585578" y="3288080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19" name="Cylindre 18"/>
            <p:cNvSpPr/>
            <p:nvPr/>
          </p:nvSpPr>
          <p:spPr>
            <a:xfrm>
              <a:off x="5585578" y="2075767"/>
              <a:ext cx="396071" cy="209501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20" name="Groupe 19"/>
          <p:cNvGrpSpPr/>
          <p:nvPr/>
        </p:nvGrpSpPr>
        <p:grpSpPr>
          <a:xfrm>
            <a:off x="2731919" y="2520240"/>
            <a:ext cx="415521" cy="2095017"/>
            <a:chOff x="5585578" y="2075767"/>
            <a:chExt cx="415521" cy="2095017"/>
          </a:xfrm>
        </p:grpSpPr>
        <p:sp>
          <p:nvSpPr>
            <p:cNvPr id="21" name="ZoneTexte 20"/>
            <p:cNvSpPr txBox="1"/>
            <p:nvPr/>
          </p:nvSpPr>
          <p:spPr>
            <a:xfrm>
              <a:off x="5831810" y="2251170"/>
              <a:ext cx="169289" cy="4366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fr-FR" dirty="0"/>
            </a:p>
          </p:txBody>
        </p:sp>
        <p:sp>
          <p:nvSpPr>
            <p:cNvPr id="22" name="Ellipse 21"/>
            <p:cNvSpPr/>
            <p:nvPr/>
          </p:nvSpPr>
          <p:spPr bwMode="auto">
            <a:xfrm>
              <a:off x="5585578" y="2151462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23" name="Ellipse 22"/>
            <p:cNvSpPr/>
            <p:nvPr/>
          </p:nvSpPr>
          <p:spPr bwMode="auto">
            <a:xfrm>
              <a:off x="5585578" y="2312712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24" name="Ellipse 23"/>
            <p:cNvSpPr/>
            <p:nvPr/>
          </p:nvSpPr>
          <p:spPr bwMode="auto">
            <a:xfrm>
              <a:off x="5585578" y="2456839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25" name="Ellipse 24"/>
            <p:cNvSpPr/>
            <p:nvPr/>
          </p:nvSpPr>
          <p:spPr bwMode="auto">
            <a:xfrm>
              <a:off x="5585578" y="2849577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26" name="Ellipse 25"/>
            <p:cNvSpPr/>
            <p:nvPr/>
          </p:nvSpPr>
          <p:spPr bwMode="auto">
            <a:xfrm>
              <a:off x="5585578" y="3288080"/>
              <a:ext cx="396071" cy="102149"/>
            </a:xfrm>
            <a:prstGeom prst="ellipse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2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wsGoth BT" pitchFamily="34" charset="0"/>
              </a:endParaRPr>
            </a:p>
          </p:txBody>
        </p:sp>
        <p:sp>
          <p:nvSpPr>
            <p:cNvPr id="27" name="Cylindre 26"/>
            <p:cNvSpPr/>
            <p:nvPr/>
          </p:nvSpPr>
          <p:spPr>
            <a:xfrm>
              <a:off x="5585578" y="2075767"/>
              <a:ext cx="396071" cy="2095017"/>
            </a:xfrm>
            <a:prstGeom prst="can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523111" y="1975501"/>
            <a:ext cx="9089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• Processing </a:t>
            </a:r>
            <a:r>
              <a:rPr lang="en-US" sz="2800" dirty="0" smtClean="0"/>
              <a:t>of samples onboard : 2 scenarios envisioned</a:t>
            </a:r>
            <a:endParaRPr lang="en-US" sz="2800" dirty="0"/>
          </a:p>
        </p:txBody>
      </p:sp>
      <p:sp>
        <p:nvSpPr>
          <p:cNvPr id="30" name="ZoneTexte 29"/>
          <p:cNvSpPr txBox="1"/>
          <p:nvPr/>
        </p:nvSpPr>
        <p:spPr>
          <a:xfrm>
            <a:off x="5913908" y="2859334"/>
            <a:ext cx="204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1</a:t>
            </a:r>
            <a:r>
              <a:rPr lang="en-US" dirty="0" smtClean="0"/>
              <a:t>: cutting cores in depth layers</a:t>
            </a:r>
          </a:p>
        </p:txBody>
      </p:sp>
      <p:sp>
        <p:nvSpPr>
          <p:cNvPr id="31" name="ZoneTexte 30"/>
          <p:cNvSpPr txBox="1"/>
          <p:nvPr/>
        </p:nvSpPr>
        <p:spPr>
          <a:xfrm>
            <a:off x="5913907" y="4941168"/>
            <a:ext cx="161955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2</a:t>
            </a:r>
            <a:r>
              <a:rPr lang="en-US" dirty="0" smtClean="0"/>
              <a:t> : sieving each depth layer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5913908" y="5949280"/>
            <a:ext cx="204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Step 3</a:t>
            </a:r>
            <a:r>
              <a:rPr lang="en-US" dirty="0" smtClean="0"/>
              <a:t> : preserving in individual </a:t>
            </a:r>
            <a:r>
              <a:rPr lang="en-US" dirty="0" err="1" smtClean="0"/>
              <a:t>ziploc</a:t>
            </a:r>
            <a:r>
              <a:rPr lang="en-US" dirty="0" smtClean="0"/>
              <a:t> bags at -80°C</a:t>
            </a:r>
          </a:p>
        </p:txBody>
      </p:sp>
      <p:sp>
        <p:nvSpPr>
          <p:cNvPr id="46" name="ZoneTexte 45"/>
          <p:cNvSpPr txBox="1"/>
          <p:nvPr/>
        </p:nvSpPr>
        <p:spPr>
          <a:xfrm>
            <a:off x="3295125" y="2512602"/>
            <a:ext cx="14928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err="1" smtClean="0"/>
              <a:t>Ideal</a:t>
            </a:r>
            <a:r>
              <a:rPr lang="fr-FR" sz="1400" dirty="0" smtClean="0"/>
              <a:t> scenario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47" name="ZoneTexte 46"/>
          <p:cNvSpPr txBox="1"/>
          <p:nvPr/>
        </p:nvSpPr>
        <p:spPr>
          <a:xfrm>
            <a:off x="1465976" y="2497531"/>
            <a:ext cx="14928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Time-</a:t>
            </a:r>
            <a:r>
              <a:rPr lang="fr-FR" sz="1400" dirty="0" err="1" smtClean="0"/>
              <a:t>saving</a:t>
            </a:r>
            <a:r>
              <a:rPr lang="fr-FR" sz="1400" dirty="0" smtClean="0"/>
              <a:t> scenario</a:t>
            </a:r>
            <a:endParaRPr lang="en-US" sz="1400" dirty="0"/>
          </a:p>
          <a:p>
            <a:endParaRPr lang="en-US" sz="1400" dirty="0"/>
          </a:p>
        </p:txBody>
      </p:sp>
      <p:sp>
        <p:nvSpPr>
          <p:cNvPr id="34" name="Cylindre 33"/>
          <p:cNvSpPr/>
          <p:nvPr/>
        </p:nvSpPr>
        <p:spPr bwMode="auto">
          <a:xfrm>
            <a:off x="4305965" y="5525199"/>
            <a:ext cx="1022481" cy="338596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5" name="Cylindre 34"/>
          <p:cNvSpPr/>
          <p:nvPr/>
        </p:nvSpPr>
        <p:spPr bwMode="auto">
          <a:xfrm>
            <a:off x="4305965" y="5358649"/>
            <a:ext cx="1022481" cy="338596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6" name="Cylindre 35"/>
          <p:cNvSpPr/>
          <p:nvPr/>
        </p:nvSpPr>
        <p:spPr bwMode="auto">
          <a:xfrm>
            <a:off x="4305965" y="5197290"/>
            <a:ext cx="1022481" cy="338596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7" name="Cylindre 36"/>
          <p:cNvSpPr/>
          <p:nvPr/>
        </p:nvSpPr>
        <p:spPr bwMode="auto">
          <a:xfrm>
            <a:off x="4305965" y="5031137"/>
            <a:ext cx="1022481" cy="338596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8" name="Cylindre 37"/>
          <p:cNvSpPr/>
          <p:nvPr/>
        </p:nvSpPr>
        <p:spPr bwMode="auto">
          <a:xfrm>
            <a:off x="4305965" y="4867406"/>
            <a:ext cx="1022481" cy="338596"/>
          </a:xfrm>
          <a:prstGeom prst="can">
            <a:avLst>
              <a:gd name="adj" fmla="val 50000"/>
            </a:avLst>
          </a:prstGeom>
          <a:solidFill>
            <a:schemeClr val="bg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wsGoth BT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5303401" y="4962782"/>
            <a:ext cx="421973" cy="19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 smtClean="0"/>
              <a:t>1 mm</a:t>
            </a:r>
            <a:endParaRPr lang="fr-FR" sz="1200" b="0" dirty="0"/>
          </a:p>
        </p:txBody>
      </p:sp>
      <p:sp>
        <p:nvSpPr>
          <p:cNvPr id="40" name="ZoneTexte 39"/>
          <p:cNvSpPr txBox="1"/>
          <p:nvPr/>
        </p:nvSpPr>
        <p:spPr>
          <a:xfrm>
            <a:off x="5305518" y="5122246"/>
            <a:ext cx="504010" cy="19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 smtClean="0"/>
              <a:t>500 µm</a:t>
            </a:r>
            <a:endParaRPr lang="fr-FR" sz="1200" b="0" dirty="0"/>
          </a:p>
        </p:txBody>
      </p:sp>
      <p:sp>
        <p:nvSpPr>
          <p:cNvPr id="41" name="ZoneTexte 40"/>
          <p:cNvSpPr txBox="1"/>
          <p:nvPr/>
        </p:nvSpPr>
        <p:spPr>
          <a:xfrm>
            <a:off x="5310036" y="5292668"/>
            <a:ext cx="504010" cy="19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 smtClean="0"/>
              <a:t>250 µm</a:t>
            </a:r>
            <a:endParaRPr lang="fr-FR" sz="1200" b="0" dirty="0"/>
          </a:p>
        </p:txBody>
      </p:sp>
      <p:sp>
        <p:nvSpPr>
          <p:cNvPr id="42" name="ZoneTexte 41"/>
          <p:cNvSpPr txBox="1"/>
          <p:nvPr/>
        </p:nvSpPr>
        <p:spPr>
          <a:xfrm>
            <a:off x="5305518" y="5456384"/>
            <a:ext cx="442771" cy="19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 smtClean="0"/>
              <a:t>40 µm</a:t>
            </a:r>
            <a:endParaRPr lang="fr-FR" sz="1200" b="0" dirty="0"/>
          </a:p>
        </p:txBody>
      </p:sp>
      <p:sp>
        <p:nvSpPr>
          <p:cNvPr id="43" name="ZoneTexte 42"/>
          <p:cNvSpPr txBox="1"/>
          <p:nvPr/>
        </p:nvSpPr>
        <p:spPr>
          <a:xfrm>
            <a:off x="5310036" y="5618878"/>
            <a:ext cx="442771" cy="1949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b="0" dirty="0" smtClean="0"/>
              <a:t>20 µm</a:t>
            </a:r>
            <a:endParaRPr lang="fr-FR" sz="1200" b="0" dirty="0"/>
          </a:p>
        </p:txBody>
      </p:sp>
    </p:spTree>
    <p:extLst>
      <p:ext uri="{BB962C8B-B14F-4D97-AF65-F5344CB8AC3E}">
        <p14:creationId xmlns:p14="http://schemas.microsoft.com/office/powerpoint/2010/main" val="210339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930" y="1257099"/>
            <a:ext cx="7540539" cy="4908205"/>
          </a:xfrm>
          <a:prstGeom prst="rect">
            <a:avLst/>
          </a:prstGeom>
        </p:spPr>
      </p:pic>
      <p:pic>
        <p:nvPicPr>
          <p:cNvPr id="2" name="Picture 2" descr="http://wwz.ifremer.fr/var/storage/images/medias-ifremer/medias-dyneco/images/moyens-outils/instrumentation-in-situ/laboratoire-physed/figure-24-carottier-multitube/285851-1-fre-FR/Figure-24-carottier-multitub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007" y="156254"/>
            <a:ext cx="2392251" cy="239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510" y="1593212"/>
            <a:ext cx="1024917" cy="955293"/>
          </a:xfrm>
          <a:prstGeom prst="rect">
            <a:avLst/>
          </a:prstGeom>
        </p:spPr>
      </p:pic>
      <p:pic>
        <p:nvPicPr>
          <p:cNvPr id="4" name="Picture 4" descr="http://wwz.ifremer.fr/var/storage/images/medias-ifremer/medias-lerpc/images/surveillance/rephy/prelevement-eau/686301-2-fre-FR/prelevement-eau_content_embed_pag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8510" y="156253"/>
            <a:ext cx="1024917" cy="14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2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1512" y="3082165"/>
            <a:ext cx="799221" cy="1426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2" descr="Afficher l'image d'origin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5" y="4893972"/>
            <a:ext cx="1751163" cy="176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618526" y="2584972"/>
            <a:ext cx="37014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800" b="0" dirty="0" err="1" smtClean="0">
                <a:solidFill>
                  <a:prstClr val="white"/>
                </a:solidFill>
                <a:latin typeface="Calibri"/>
              </a:rPr>
              <a:t>eDNA</a:t>
            </a:r>
            <a:r>
              <a:rPr lang="en-US" sz="2800" b="0" dirty="0" smtClean="0">
                <a:solidFill>
                  <a:prstClr val="white"/>
                </a:solidFill>
                <a:latin typeface="Calibri"/>
              </a:rPr>
              <a:t>: a standardized sampling strategy</a:t>
            </a:r>
            <a:endParaRPr lang="en-US" sz="2800" b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84255" y="5304690"/>
            <a:ext cx="3235817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0" dirty="0" smtClean="0">
                <a:solidFill>
                  <a:prstClr val="white"/>
                </a:solidFill>
                <a:latin typeface="Calibri"/>
              </a:rPr>
              <a:t>Sample collection 2016-2018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00" b="0" i="1" dirty="0">
                <a:solidFill>
                  <a:prstClr val="white"/>
                </a:solidFill>
                <a:latin typeface="Calibri"/>
              </a:rPr>
              <a:t>With a little help…</a:t>
            </a:r>
            <a:endParaRPr lang="en-US" sz="2600" b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" name="Picture 6" descr="http://www.globalsecurity.org/military/world/war/images/map-world-eez-exclusion.gi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5" y="746439"/>
            <a:ext cx="2796378" cy="18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98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8703"/>
            <a:ext cx="9144000" cy="7160132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771800" y="548680"/>
            <a:ext cx="34722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5400" dirty="0" err="1" smtClean="0"/>
              <a:t>Thank</a:t>
            </a:r>
            <a:r>
              <a:rPr lang="fr-FR" sz="5400" dirty="0" smtClean="0"/>
              <a:t> </a:t>
            </a:r>
            <a:r>
              <a:rPr lang="fr-FR" sz="5400" dirty="0" err="1" smtClean="0"/>
              <a:t>you</a:t>
            </a:r>
            <a:r>
              <a:rPr lang="fr-FR" sz="5400" dirty="0" smtClean="0"/>
              <a:t> !</a:t>
            </a:r>
            <a:endParaRPr lang="fr-FR" sz="5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76" y="5949280"/>
            <a:ext cx="8604448" cy="719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61" y="4293096"/>
            <a:ext cx="947093" cy="140466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395536" y="2046327"/>
            <a:ext cx="83346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000" dirty="0" err="1" smtClean="0"/>
              <a:t>Many</a:t>
            </a:r>
            <a:r>
              <a:rPr lang="fr-FR" sz="3000" dirty="0" smtClean="0"/>
              <a:t> tanks </a:t>
            </a:r>
          </a:p>
          <a:p>
            <a:pPr algn="ctr"/>
            <a:r>
              <a:rPr lang="fr-FR" sz="3000" dirty="0" smtClean="0"/>
              <a:t> </a:t>
            </a:r>
          </a:p>
          <a:p>
            <a:pPr algn="ctr"/>
            <a:r>
              <a:rPr lang="fr-FR" sz="3000" dirty="0" smtClean="0"/>
              <a:t>To the </a:t>
            </a:r>
            <a:r>
              <a:rPr lang="fr-FR" sz="3000" dirty="0" err="1" smtClean="0"/>
              <a:t>organizers</a:t>
            </a:r>
            <a:r>
              <a:rPr lang="fr-FR" sz="3000" dirty="0" smtClean="0"/>
              <a:t> and sponsors of </a:t>
            </a:r>
            <a:r>
              <a:rPr lang="fr-FR" sz="3000" dirty="0" err="1" smtClean="0"/>
              <a:t>Meioscool</a:t>
            </a:r>
            <a:r>
              <a:rPr lang="fr-FR" sz="3000" dirty="0" smtClean="0"/>
              <a:t> 2016</a:t>
            </a:r>
          </a:p>
          <a:p>
            <a:pPr algn="ctr"/>
            <a:r>
              <a:rPr lang="fr-FR" sz="3000" dirty="0" smtClean="0"/>
              <a:t>To the participants and </a:t>
            </a:r>
            <a:r>
              <a:rPr lang="fr-FR" sz="3000" dirty="0" err="1" smtClean="0"/>
              <a:t>collaborators</a:t>
            </a:r>
            <a:r>
              <a:rPr lang="fr-FR" sz="3000" dirty="0" smtClean="0"/>
              <a:t> of the ABYSS </a:t>
            </a:r>
            <a:r>
              <a:rPr lang="fr-FR" sz="3000" dirty="0" err="1" smtClean="0"/>
              <a:t>project</a:t>
            </a:r>
            <a:r>
              <a:rPr lang="fr-FR" sz="3000" dirty="0" smtClean="0"/>
              <a:t> </a:t>
            </a:r>
          </a:p>
          <a:p>
            <a:pPr algn="ctr"/>
            <a:r>
              <a:rPr lang="fr-FR" sz="3000" dirty="0" smtClean="0"/>
              <a:t>And to </a:t>
            </a:r>
            <a:r>
              <a:rPr lang="fr-FR" sz="3000" dirty="0" err="1" smtClean="0"/>
              <a:t>you</a:t>
            </a:r>
            <a:r>
              <a:rPr lang="fr-FR" sz="3000" dirty="0" smtClean="0"/>
              <a:t> for </a:t>
            </a:r>
            <a:r>
              <a:rPr lang="fr-FR" sz="3000" dirty="0" err="1" smtClean="0"/>
              <a:t>your</a:t>
            </a:r>
            <a:r>
              <a:rPr lang="fr-FR" sz="3000" dirty="0" smtClean="0"/>
              <a:t> attention !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6074" y="4509120"/>
            <a:ext cx="1378149" cy="125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520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798984" y="476672"/>
            <a:ext cx="73396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/>
              <a:t>What</a:t>
            </a:r>
            <a:r>
              <a:rPr lang="fr-FR" sz="4400" dirty="0" smtClean="0"/>
              <a:t> </a:t>
            </a:r>
            <a:r>
              <a:rPr lang="fr-FR" sz="4400" dirty="0" err="1" smtClean="0"/>
              <a:t>is</a:t>
            </a:r>
            <a:r>
              <a:rPr lang="fr-FR" sz="4400" dirty="0" smtClean="0"/>
              <a:t> </a:t>
            </a:r>
            <a:r>
              <a:rPr lang="fr-FR" sz="4400" dirty="0" err="1" smtClean="0"/>
              <a:t>metabarcode</a:t>
            </a:r>
            <a:r>
              <a:rPr lang="fr-FR" sz="4400" dirty="0" smtClean="0"/>
              <a:t> ?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7" y="2204864"/>
            <a:ext cx="777686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• </a:t>
            </a:r>
            <a:r>
              <a:rPr lang="fr-FR" sz="2800" dirty="0" err="1" smtClean="0"/>
              <a:t>Need</a:t>
            </a:r>
            <a:r>
              <a:rPr lang="fr-FR" sz="2800" dirty="0" smtClean="0"/>
              <a:t> for high </a:t>
            </a:r>
            <a:r>
              <a:rPr lang="fr-FR" sz="2800" dirty="0" err="1" smtClean="0"/>
              <a:t>throughput</a:t>
            </a:r>
            <a:r>
              <a:rPr lang="fr-FR" sz="2800" dirty="0" smtClean="0"/>
              <a:t> collection of </a:t>
            </a:r>
            <a:r>
              <a:rPr lang="fr-FR" sz="2800" dirty="0" err="1" smtClean="0"/>
              <a:t>biodiversity</a:t>
            </a:r>
            <a:r>
              <a:rPr lang="fr-FR" sz="2800" dirty="0" smtClean="0"/>
              <a:t> data (for </a:t>
            </a:r>
            <a:r>
              <a:rPr lang="fr-FR" sz="2800" dirty="0" err="1" smtClean="0"/>
              <a:t>both</a:t>
            </a:r>
            <a:r>
              <a:rPr lang="fr-FR" sz="2800" dirty="0" smtClean="0"/>
              <a:t> </a:t>
            </a:r>
            <a:r>
              <a:rPr lang="fr-FR" sz="2800" dirty="0" err="1" smtClean="0"/>
              <a:t>research</a:t>
            </a:r>
            <a:r>
              <a:rPr lang="fr-FR" sz="2800" dirty="0" smtClean="0"/>
              <a:t> and management</a:t>
            </a:r>
            <a:r>
              <a:rPr lang="fr-FR" sz="2800" dirty="0" smtClean="0"/>
              <a:t>).</a:t>
            </a:r>
            <a:endParaRPr lang="fr-FR" sz="2800" dirty="0" smtClean="0"/>
          </a:p>
          <a:p>
            <a:endParaRPr lang="fr-FR" sz="2800" dirty="0" smtClean="0"/>
          </a:p>
          <a:p>
            <a:endParaRPr lang="fr-FR" sz="2800" dirty="0"/>
          </a:p>
          <a:p>
            <a:r>
              <a:rPr lang="fr-FR" sz="2800" dirty="0"/>
              <a:t>• </a:t>
            </a:r>
            <a:r>
              <a:rPr lang="fr-FR" sz="2800" dirty="0" err="1" smtClean="0"/>
              <a:t>Metabarcoding</a:t>
            </a:r>
            <a:r>
              <a:rPr lang="fr-FR" sz="2800" dirty="0" smtClean="0"/>
              <a:t> </a:t>
            </a:r>
            <a:r>
              <a:rPr lang="fr-FR" sz="2800" dirty="0" err="1" smtClean="0"/>
              <a:t>approaches</a:t>
            </a:r>
            <a:r>
              <a:rPr lang="fr-FR" sz="2800" dirty="0" smtClean="0"/>
              <a:t> (</a:t>
            </a:r>
            <a:r>
              <a:rPr lang="fr-FR" sz="2800" dirty="0" err="1" smtClean="0"/>
              <a:t>Taberlet</a:t>
            </a:r>
            <a:r>
              <a:rPr lang="fr-FR" sz="2800" dirty="0" smtClean="0"/>
              <a:t> 2009) are </a:t>
            </a:r>
            <a:r>
              <a:rPr lang="fr-FR" sz="2800" dirty="0" err="1" smtClean="0"/>
              <a:t>based</a:t>
            </a:r>
            <a:r>
              <a:rPr lang="fr-FR" sz="2800" dirty="0" smtClean="0"/>
              <a:t> on the DNA-</a:t>
            </a:r>
            <a:r>
              <a:rPr lang="fr-FR" sz="2800" dirty="0" err="1" smtClean="0"/>
              <a:t>barcoding</a:t>
            </a:r>
            <a:r>
              <a:rPr lang="fr-FR" sz="2800" dirty="0" smtClean="0"/>
              <a:t> concept, </a:t>
            </a:r>
            <a:r>
              <a:rPr lang="fr-FR" sz="2800" dirty="0" err="1" smtClean="0"/>
              <a:t>taking</a:t>
            </a:r>
            <a:r>
              <a:rPr lang="fr-FR" sz="2800" dirty="0" smtClean="0"/>
              <a:t> </a:t>
            </a:r>
            <a:r>
              <a:rPr lang="fr-FR" sz="2800" dirty="0" err="1" smtClean="0"/>
              <a:t>advantage</a:t>
            </a:r>
            <a:r>
              <a:rPr lang="fr-FR" sz="2800" dirty="0" smtClean="0"/>
              <a:t> of </a:t>
            </a:r>
            <a:r>
              <a:rPr lang="fr-FR" sz="2800" dirty="0" err="1" smtClean="0"/>
              <a:t>Next</a:t>
            </a:r>
            <a:r>
              <a:rPr lang="fr-FR" sz="2800" dirty="0" smtClean="0"/>
              <a:t> </a:t>
            </a:r>
            <a:r>
              <a:rPr lang="fr-FR" sz="2800" dirty="0" err="1" smtClean="0"/>
              <a:t>Generation</a:t>
            </a:r>
            <a:r>
              <a:rPr lang="fr-FR" sz="2800" dirty="0" smtClean="0"/>
              <a:t> </a:t>
            </a:r>
            <a:r>
              <a:rPr lang="fr-FR" sz="2800" dirty="0" err="1" smtClean="0"/>
              <a:t>Sequencing</a:t>
            </a:r>
            <a:r>
              <a:rPr lang="fr-FR" sz="2800" dirty="0" smtClean="0"/>
              <a:t> (NGS).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352936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259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483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/>
              <a:t>eDNA</a:t>
            </a:r>
            <a:endParaRPr lang="en-US" dirty="0"/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457200" y="890227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 smtClean="0"/>
              <a:t>New </a:t>
            </a:r>
            <a:r>
              <a:rPr lang="fr-FR" sz="2800" dirty="0" err="1" smtClean="0"/>
              <a:t>Generation</a:t>
            </a:r>
            <a:r>
              <a:rPr lang="fr-FR" sz="2800" dirty="0" smtClean="0"/>
              <a:t> </a:t>
            </a:r>
            <a:r>
              <a:rPr lang="fr-FR" sz="2800" dirty="0" err="1" smtClean="0"/>
              <a:t>Sequencing</a:t>
            </a:r>
            <a:r>
              <a:rPr lang="fr-FR" sz="2800" dirty="0" smtClean="0"/>
              <a:t> (NGS) </a:t>
            </a:r>
            <a:r>
              <a:rPr lang="fr-FR" sz="2800" dirty="0" err="1" smtClean="0"/>
              <a:t>allows</a:t>
            </a:r>
            <a:r>
              <a:rPr lang="fr-FR" sz="2800" dirty="0" smtClean="0"/>
              <a:t> the production of </a:t>
            </a:r>
            <a:r>
              <a:rPr lang="fr-FR" sz="2800" dirty="0" err="1" smtClean="0"/>
              <a:t>thousands</a:t>
            </a:r>
            <a:r>
              <a:rPr lang="fr-FR" sz="2800" dirty="0" smtClean="0"/>
              <a:t> </a:t>
            </a:r>
            <a:r>
              <a:rPr lang="fr-FR" sz="2800" dirty="0" err="1" smtClean="0"/>
              <a:t>sequences</a:t>
            </a:r>
            <a:r>
              <a:rPr lang="fr-FR" sz="2800" dirty="0" smtClean="0"/>
              <a:t> for a </a:t>
            </a:r>
            <a:r>
              <a:rPr lang="fr-FR" sz="2800" dirty="0" err="1" smtClean="0"/>
              <a:t>given</a:t>
            </a:r>
            <a:r>
              <a:rPr lang="fr-FR" sz="2800" dirty="0" smtClean="0"/>
              <a:t> </a:t>
            </a:r>
            <a:r>
              <a:rPr lang="fr-FR" sz="2800" dirty="0" err="1" smtClean="0"/>
              <a:t>template</a:t>
            </a:r>
            <a:r>
              <a:rPr lang="fr-FR" sz="2800" dirty="0" smtClean="0"/>
              <a:t> DNA</a:t>
            </a:r>
          </a:p>
          <a:p>
            <a:r>
              <a:rPr lang="fr-FR" sz="2800" dirty="0" err="1" smtClean="0"/>
              <a:t>Metabarcode</a:t>
            </a:r>
            <a:r>
              <a:rPr lang="fr-FR" sz="2800" dirty="0" smtClean="0"/>
              <a:t> </a:t>
            </a:r>
            <a:r>
              <a:rPr lang="fr-FR" sz="2800" dirty="0" err="1" smtClean="0"/>
              <a:t>takes</a:t>
            </a:r>
            <a:r>
              <a:rPr lang="fr-FR" sz="2800" dirty="0" smtClean="0"/>
              <a:t> </a:t>
            </a:r>
            <a:r>
              <a:rPr lang="fr-FR" sz="2800" dirty="0" err="1" smtClean="0"/>
              <a:t>advantage</a:t>
            </a:r>
            <a:r>
              <a:rPr lang="fr-FR" sz="2800" dirty="0" smtClean="0"/>
              <a:t> NGS to </a:t>
            </a:r>
            <a:r>
              <a:rPr lang="fr-FR" sz="2800" dirty="0" err="1" smtClean="0"/>
              <a:t>characterize</a:t>
            </a:r>
            <a:r>
              <a:rPr lang="fr-FR" sz="2800" dirty="0" smtClean="0"/>
              <a:t> the </a:t>
            </a:r>
            <a:r>
              <a:rPr lang="fr-FR" sz="2800" dirty="0" err="1" smtClean="0"/>
              <a:t>target</a:t>
            </a:r>
            <a:r>
              <a:rPr lang="fr-FR" sz="2800" dirty="0" smtClean="0"/>
              <a:t> </a:t>
            </a:r>
            <a:r>
              <a:rPr lang="fr-FR" sz="2800" dirty="0" err="1" smtClean="0"/>
              <a:t>gene</a:t>
            </a:r>
            <a:r>
              <a:rPr lang="fr-FR" sz="2800" dirty="0" smtClean="0"/>
              <a:t> (</a:t>
            </a:r>
            <a:r>
              <a:rPr lang="fr-FR" sz="2800" dirty="0" err="1" smtClean="0"/>
              <a:t>rDNA</a:t>
            </a:r>
            <a:r>
              <a:rPr lang="fr-FR" sz="2800" dirty="0" smtClean="0"/>
              <a:t> 16S for </a:t>
            </a:r>
            <a:r>
              <a:rPr lang="fr-FR" sz="2800" dirty="0" err="1" smtClean="0"/>
              <a:t>bacteria</a:t>
            </a:r>
            <a:r>
              <a:rPr lang="fr-FR" sz="2800" dirty="0" smtClean="0"/>
              <a:t>, COI or 18S for </a:t>
            </a:r>
            <a:r>
              <a:rPr lang="fr-FR" sz="2800" dirty="0" err="1" smtClean="0"/>
              <a:t>most</a:t>
            </a:r>
            <a:r>
              <a:rPr lang="fr-FR" sz="2800" dirty="0" smtClean="0"/>
              <a:t> eucaryote </a:t>
            </a:r>
            <a:r>
              <a:rPr lang="fr-FR" sz="2800" dirty="0" err="1" smtClean="0"/>
              <a:t>animals</a:t>
            </a:r>
            <a:r>
              <a:rPr lang="fr-FR" sz="2800" dirty="0" smtClean="0"/>
              <a:t>) on </a:t>
            </a:r>
            <a:r>
              <a:rPr lang="fr-FR" sz="2800" dirty="0" err="1" smtClean="0"/>
              <a:t>environmental</a:t>
            </a:r>
            <a:r>
              <a:rPr lang="fr-FR" sz="2800" dirty="0" smtClean="0"/>
              <a:t> DNA (water, </a:t>
            </a:r>
            <a:r>
              <a:rPr lang="fr-FR" sz="2800" dirty="0" err="1" smtClean="0"/>
              <a:t>sediment</a:t>
            </a:r>
            <a:r>
              <a:rPr lang="fr-FR" sz="2800" dirty="0" smtClean="0"/>
              <a:t>…)</a:t>
            </a:r>
          </a:p>
          <a:p>
            <a:r>
              <a:rPr lang="fr-FR" sz="2800" dirty="0" smtClean="0">
                <a:sym typeface="Wingdings" panose="05000000000000000000" pitchFamily="2" charset="2"/>
              </a:rPr>
              <a:t></a:t>
            </a:r>
            <a:r>
              <a:rPr lang="fr-FR" sz="2800" dirty="0" err="1" smtClean="0">
                <a:sym typeface="Wingdings" panose="05000000000000000000" pitchFamily="2" charset="2"/>
              </a:rPr>
              <a:t>thousands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sequences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automatically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assembled</a:t>
            </a:r>
            <a:r>
              <a:rPr lang="fr-FR" sz="2800" dirty="0" smtClean="0">
                <a:sym typeface="Wingdings" panose="05000000000000000000" pitchFamily="2" charset="2"/>
              </a:rPr>
              <a:t> by </a:t>
            </a:r>
            <a:r>
              <a:rPr lang="fr-FR" sz="2800" dirty="0" err="1" smtClean="0">
                <a:sym typeface="Wingdings" panose="05000000000000000000" pitchFamily="2" charset="2"/>
              </a:rPr>
              <a:t>sample</a:t>
            </a:r>
            <a:r>
              <a:rPr lang="fr-FR" sz="2800" dirty="0" smtClean="0">
                <a:sym typeface="Wingdings" panose="05000000000000000000" pitchFamily="2" charset="2"/>
              </a:rPr>
              <a:t> (</a:t>
            </a:r>
            <a:r>
              <a:rPr lang="fr-FR" sz="2800" dirty="0" err="1" smtClean="0">
                <a:sym typeface="Wingdings" panose="05000000000000000000" pitchFamily="2" charset="2"/>
              </a:rPr>
              <a:t>each</a:t>
            </a:r>
            <a:r>
              <a:rPr lang="fr-FR" sz="2800" dirty="0" smtClean="0">
                <a:sym typeface="Wingdings" panose="05000000000000000000" pitchFamily="2" charset="2"/>
              </a:rPr>
              <a:t> DNA </a:t>
            </a:r>
            <a:r>
              <a:rPr lang="fr-FR" sz="2800" dirty="0" err="1" smtClean="0">
                <a:sym typeface="Wingdings" panose="05000000000000000000" pitchFamily="2" charset="2"/>
              </a:rPr>
              <a:t>is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tagged</a:t>
            </a:r>
            <a:r>
              <a:rPr lang="fr-FR" sz="2800" dirty="0" smtClean="0">
                <a:sym typeface="Wingdings" panose="05000000000000000000" pitchFamily="2" charset="2"/>
              </a:rPr>
              <a:t>) and the clusters of </a:t>
            </a:r>
            <a:r>
              <a:rPr lang="fr-FR" sz="2800" dirty="0" err="1" smtClean="0">
                <a:sym typeface="Wingdings" panose="05000000000000000000" pitchFamily="2" charset="2"/>
              </a:rPr>
              <a:t>similar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sequences</a:t>
            </a:r>
            <a:r>
              <a:rPr lang="fr-FR" sz="2800" dirty="0" smtClean="0">
                <a:sym typeface="Wingdings" panose="05000000000000000000" pitchFamily="2" charset="2"/>
              </a:rPr>
              <a:t> (&lt;4% divergence as </a:t>
            </a:r>
            <a:r>
              <a:rPr lang="fr-FR" sz="2800" dirty="0" err="1" smtClean="0">
                <a:sym typeface="Wingdings" panose="05000000000000000000" pitchFamily="2" charset="2"/>
              </a:rPr>
              <a:t>expected</a:t>
            </a:r>
            <a:r>
              <a:rPr lang="fr-FR" sz="2800" dirty="0" smtClean="0">
                <a:sym typeface="Wingdings" panose="05000000000000000000" pitchFamily="2" charset="2"/>
              </a:rPr>
              <a:t> for </a:t>
            </a:r>
            <a:r>
              <a:rPr lang="fr-FR" sz="2800" dirty="0" err="1" smtClean="0">
                <a:sym typeface="Wingdings" panose="05000000000000000000" pitchFamily="2" charset="2"/>
              </a:rPr>
              <a:t>species</a:t>
            </a:r>
            <a:r>
              <a:rPr lang="fr-FR" sz="2800" dirty="0" smtClean="0">
                <a:sym typeface="Wingdings" panose="05000000000000000000" pitchFamily="2" charset="2"/>
              </a:rPr>
              <a:t>) are </a:t>
            </a:r>
            <a:r>
              <a:rPr lang="fr-FR" sz="2800" dirty="0" err="1" smtClean="0">
                <a:sym typeface="Wingdings" panose="05000000000000000000" pitchFamily="2" charset="2"/>
              </a:rPr>
              <a:t>called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MOTUs</a:t>
            </a:r>
            <a:r>
              <a:rPr lang="fr-FR" sz="2800" dirty="0" smtClean="0">
                <a:sym typeface="Wingdings" panose="05000000000000000000" pitchFamily="2" charset="2"/>
              </a:rPr>
              <a:t>.</a:t>
            </a:r>
          </a:p>
          <a:p>
            <a:r>
              <a:rPr lang="fr-FR" sz="2800" dirty="0" err="1" smtClean="0">
                <a:sym typeface="Wingdings" panose="05000000000000000000" pitchFamily="2" charset="2"/>
              </a:rPr>
              <a:t>MOTUs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then</a:t>
            </a:r>
            <a:r>
              <a:rPr lang="fr-FR" sz="2800" dirty="0" smtClean="0">
                <a:sym typeface="Wingdings" panose="05000000000000000000" pitchFamily="2" charset="2"/>
              </a:rPr>
              <a:t> blast to </a:t>
            </a:r>
            <a:r>
              <a:rPr lang="fr-FR" sz="2800" dirty="0" err="1" smtClean="0">
                <a:sym typeface="Wingdings" panose="05000000000000000000" pitchFamily="2" charset="2"/>
              </a:rPr>
              <a:t>reference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libraries</a:t>
            </a:r>
            <a:r>
              <a:rPr lang="fr-FR" sz="2800" dirty="0" smtClean="0">
                <a:sym typeface="Wingdings" panose="05000000000000000000" pitchFamily="2" charset="2"/>
              </a:rPr>
              <a:t> to </a:t>
            </a:r>
            <a:r>
              <a:rPr lang="fr-FR" sz="2800" dirty="0" err="1" smtClean="0">
                <a:sym typeface="Wingdings" panose="05000000000000000000" pitchFamily="2" charset="2"/>
              </a:rPr>
              <a:t>be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assigned</a:t>
            </a:r>
            <a:r>
              <a:rPr lang="fr-FR" sz="2800" dirty="0" smtClean="0">
                <a:sym typeface="Wingdings" panose="05000000000000000000" pitchFamily="2" charset="2"/>
              </a:rPr>
              <a:t> to the </a:t>
            </a:r>
            <a:r>
              <a:rPr lang="fr-FR" sz="2800" dirty="0" err="1" smtClean="0">
                <a:sym typeface="Wingdings" panose="05000000000000000000" pitchFamily="2" charset="2"/>
              </a:rPr>
              <a:t>closest</a:t>
            </a:r>
            <a:r>
              <a:rPr lang="fr-FR" sz="2800" dirty="0" smtClean="0">
                <a:sym typeface="Wingdings" panose="05000000000000000000" pitchFamily="2" charset="2"/>
              </a:rPr>
              <a:t> </a:t>
            </a:r>
            <a:r>
              <a:rPr lang="fr-FR" sz="2800" dirty="0" err="1" smtClean="0">
                <a:sym typeface="Wingdings" panose="05000000000000000000" pitchFamily="2" charset="2"/>
              </a:rPr>
              <a:t>taxonomic</a:t>
            </a:r>
            <a:r>
              <a:rPr lang="fr-FR" sz="2800" dirty="0" smtClean="0">
                <a:sym typeface="Wingdings" panose="05000000000000000000" pitchFamily="2" charset="2"/>
              </a:rPr>
              <a:t> group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12631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601670" y="1052736"/>
            <a:ext cx="6172200" cy="8572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Biodiversity assessment rely on the  Species concept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667485" y="2060848"/>
            <a:ext cx="6287970" cy="3467844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Biological species concept</a:t>
            </a:r>
            <a:r>
              <a:rPr lang="en-US" dirty="0" smtClean="0"/>
              <a:t>, according to Ernst </a:t>
            </a:r>
            <a:r>
              <a:rPr lang="en-US" dirty="0" err="1" smtClean="0"/>
              <a:t>Mayr</a:t>
            </a:r>
            <a:r>
              <a:rPr lang="en-US" dirty="0" smtClean="0"/>
              <a:t> (1940):</a:t>
            </a:r>
          </a:p>
          <a:p>
            <a:pPr marL="0" indent="0">
              <a:buNone/>
            </a:pPr>
            <a:r>
              <a:rPr lang="en-US" dirty="0" smtClean="0"/>
              <a:t>“</a:t>
            </a:r>
            <a:r>
              <a:rPr lang="en-US" i="1" dirty="0" smtClean="0"/>
              <a:t>groups of actually or potentially interbreeding natural populations, which are reproductively isolated from other such groups</a:t>
            </a:r>
            <a:r>
              <a:rPr lang="en-US" dirty="0" smtClean="0"/>
              <a:t>”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anose="05000000000000000000" pitchFamily="2" charset="2"/>
              </a:rPr>
              <a:t></a:t>
            </a:r>
            <a:r>
              <a:rPr lang="en-US" dirty="0" smtClean="0"/>
              <a:t>Hardly amenable to experimental tests for most cases, let alone the deep </a:t>
            </a:r>
            <a:r>
              <a:rPr lang="en-US" dirty="0" err="1" smtClean="0"/>
              <a:t>sea</a:t>
            </a:r>
            <a:r>
              <a:rPr lang="en-US" dirty="0" err="1" smtClean="0">
                <a:sym typeface="Wingdings" panose="05000000000000000000" pitchFamily="2" charset="2"/>
              </a:rPr>
              <a:t></a:t>
            </a:r>
            <a:r>
              <a:rPr lang="en-US" dirty="0" err="1" smtClean="0"/>
              <a:t>Looking</a:t>
            </a:r>
            <a:r>
              <a:rPr lang="en-US" dirty="0" smtClean="0"/>
              <a:t> for the best proxy? </a:t>
            </a:r>
          </a:p>
        </p:txBody>
      </p:sp>
      <p:pic>
        <p:nvPicPr>
          <p:cNvPr id="6" name="Picture 2" descr="http://upload.wikimedia.org/wikipedia/commons/thumb/a/af/Ernst_Mayr_PLoS.jpg/800px-Ernst_Mayr_PL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455" y="1662336"/>
            <a:ext cx="2064496" cy="1400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137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1385646" y="1052736"/>
            <a:ext cx="6858000" cy="113582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Proxy for species delineation in biodiversity assessment?</a:t>
            </a:r>
            <a:endParaRPr lang="en-US" dirty="0"/>
          </a:p>
        </p:txBody>
      </p:sp>
      <p:sp>
        <p:nvSpPr>
          <p:cNvPr id="5" name="Espace réservé du contenu 2"/>
          <p:cNvSpPr>
            <a:spLocks noGrp="1"/>
          </p:cNvSpPr>
          <p:nvPr>
            <p:ph idx="1"/>
          </p:nvPr>
        </p:nvSpPr>
        <p:spPr>
          <a:xfrm>
            <a:off x="563880" y="2346961"/>
            <a:ext cx="8229600" cy="3394472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en-US" b="1" dirty="0" smtClean="0"/>
              <a:t>Morphology -&gt; </a:t>
            </a:r>
            <a:r>
              <a:rPr lang="en-US" b="1" dirty="0" err="1" smtClean="0"/>
              <a:t>Phenetic</a:t>
            </a:r>
            <a:r>
              <a:rPr lang="en-US" b="1" dirty="0" smtClean="0"/>
              <a:t> species concept</a:t>
            </a:r>
            <a:r>
              <a:rPr lang="en-US" dirty="0" smtClean="0"/>
              <a:t>: A species is a set of organisms that look similar to each other and distinct from other sets (Ridley, 1993). </a:t>
            </a:r>
          </a:p>
          <a:p>
            <a:pPr marL="294894" lvl="1" indent="0">
              <a:buNone/>
            </a:pPr>
            <a:r>
              <a:rPr lang="en-US" dirty="0" smtClean="0"/>
              <a:t>But phenotypic plasticity, synonymous species, cryptic species… (and a long time to determine specimens…)</a:t>
            </a:r>
          </a:p>
          <a:p>
            <a:pPr marL="294894" lvl="1" indent="0">
              <a:buNone/>
            </a:pPr>
            <a:endParaRPr lang="en-US" dirty="0" smtClean="0"/>
          </a:p>
          <a:p>
            <a:pPr lvl="1"/>
            <a:r>
              <a:rPr lang="en-US" b="1" dirty="0" smtClean="0">
                <a:solidFill>
                  <a:srgbClr val="FF0000"/>
                </a:solidFill>
              </a:rPr>
              <a:t>Genetic divergence -&gt; Evolutionary species concept</a:t>
            </a:r>
            <a:r>
              <a:rPr lang="en-US" dirty="0" smtClean="0">
                <a:solidFill>
                  <a:srgbClr val="FF0000"/>
                </a:solidFill>
              </a:rPr>
              <a:t>: A species is a lineage (an ancestral-descendant sequence of populations) evolving separately from others and with its own unitary evolutionary roles and tendencies (Simpson, 1961).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9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5" y="1921565"/>
            <a:ext cx="3024337" cy="30312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87538" y="2468381"/>
            <a:ext cx="3006812" cy="1950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944" y="1921565"/>
            <a:ext cx="1873076" cy="1688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095" y="1899016"/>
            <a:ext cx="1180706" cy="98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5081" y="2955983"/>
            <a:ext cx="1183666" cy="78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5530" y="1331094"/>
            <a:ext cx="878013" cy="98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8267" y="2372286"/>
            <a:ext cx="1183173" cy="78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3240" y="2372286"/>
            <a:ext cx="873576" cy="78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428" y="3216282"/>
            <a:ext cx="1183173" cy="78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7965" y="3254631"/>
            <a:ext cx="818361" cy="1577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2601" y="4894151"/>
            <a:ext cx="1183173" cy="788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056" y="3967332"/>
            <a:ext cx="1215710" cy="985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9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832" y="5032187"/>
            <a:ext cx="1183173" cy="7887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960334" y="5733256"/>
            <a:ext cx="73560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cs typeface="Gisha" pitchFamily="34" charset="-79"/>
              </a:rPr>
              <a:t>Select a </a:t>
            </a:r>
            <a:r>
              <a:rPr lang="en-US" sz="2800" dirty="0" err="1" smtClean="0">
                <a:cs typeface="Gisha" pitchFamily="34" charset="-79"/>
              </a:rPr>
              <a:t>hypervariable</a:t>
            </a:r>
            <a:r>
              <a:rPr lang="en-US" sz="2800" dirty="0" smtClean="0">
                <a:cs typeface="Gisha" pitchFamily="34" charset="-79"/>
              </a:rPr>
              <a:t> common genomic region </a:t>
            </a:r>
          </a:p>
          <a:p>
            <a:pPr algn="ctr"/>
            <a:r>
              <a:rPr lang="en-US" sz="2800" dirty="0" smtClean="0">
                <a:cs typeface="Gisha" pitchFamily="34" charset="-79"/>
              </a:rPr>
              <a:t>that allows single species distinction </a:t>
            </a:r>
            <a:endParaRPr lang="en-US" sz="2800" dirty="0">
              <a:cs typeface="Gisha" pitchFamily="34" charset="-79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0" y="4273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/>
              <a:t>Barcoding</a:t>
            </a:r>
            <a:r>
              <a:rPr lang="fr-FR" sz="4400" dirty="0" smtClean="0"/>
              <a:t> </a:t>
            </a:r>
            <a:r>
              <a:rPr lang="fr-FR" sz="4400" dirty="0" err="1" smtClean="0"/>
              <a:t>species</a:t>
            </a:r>
            <a:endParaRPr lang="fr-FR" sz="4400" dirty="0"/>
          </a:p>
        </p:txBody>
      </p:sp>
    </p:spTree>
    <p:extLst>
      <p:ext uri="{BB962C8B-B14F-4D97-AF65-F5344CB8AC3E}">
        <p14:creationId xmlns:p14="http://schemas.microsoft.com/office/powerpoint/2010/main" val="118856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27311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/>
              <a:t>Identifying</a:t>
            </a:r>
            <a:r>
              <a:rPr lang="fr-FR" sz="4400" dirty="0" smtClean="0"/>
              <a:t> </a:t>
            </a:r>
            <a:r>
              <a:rPr lang="fr-FR" sz="4400" dirty="0" err="1" smtClean="0"/>
              <a:t>species</a:t>
            </a:r>
            <a:r>
              <a:rPr lang="fr-FR" sz="4400" dirty="0" smtClean="0"/>
              <a:t> </a:t>
            </a:r>
            <a:r>
              <a:rPr lang="fr-FR" sz="4400" dirty="0" err="1" smtClean="0"/>
              <a:t>with</a:t>
            </a:r>
            <a:r>
              <a:rPr lang="fr-FR" sz="4400" dirty="0" smtClean="0"/>
              <a:t> DNA </a:t>
            </a:r>
            <a:r>
              <a:rPr lang="fr-FR" sz="4400" dirty="0" err="1" smtClean="0"/>
              <a:t>barcoding</a:t>
            </a:r>
            <a:endParaRPr lang="fr-FR" sz="4400" dirty="0"/>
          </a:p>
        </p:txBody>
      </p:sp>
      <p:sp>
        <p:nvSpPr>
          <p:cNvPr id="6" name="Rectangle 5"/>
          <p:cNvSpPr/>
          <p:nvPr/>
        </p:nvSpPr>
        <p:spPr>
          <a:xfrm>
            <a:off x="1138276" y="6486174"/>
            <a:ext cx="6867449" cy="327202"/>
          </a:xfrm>
          <a:prstGeom prst="rect">
            <a:avLst/>
          </a:prstGeom>
        </p:spPr>
        <p:txBody>
          <a:bodyPr lIns="19239" tIns="9619" rIns="19239" bIns="9619">
            <a:spAutoFit/>
          </a:bodyPr>
          <a:lstStyle/>
          <a:p>
            <a:pPr algn="ctr">
              <a:defRPr/>
            </a:pPr>
            <a:r>
              <a:rPr lang="en-US" sz="2000" b="1" dirty="0" smtClean="0"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rPr>
              <a:t>www.ibol.org</a:t>
            </a:r>
            <a:endParaRPr lang="fr-FR" sz="2000" dirty="0"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0" y="1097862"/>
            <a:ext cx="7562011" cy="5326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62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476672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/>
              <a:t>Next</a:t>
            </a:r>
            <a:r>
              <a:rPr lang="fr-FR" sz="4400" dirty="0" smtClean="0"/>
              <a:t> </a:t>
            </a:r>
            <a:r>
              <a:rPr lang="fr-FR" sz="4400" dirty="0" err="1" smtClean="0"/>
              <a:t>Generation</a:t>
            </a:r>
            <a:r>
              <a:rPr lang="fr-FR" sz="4400" dirty="0" smtClean="0"/>
              <a:t> </a:t>
            </a:r>
            <a:r>
              <a:rPr lang="fr-FR" sz="4400" dirty="0" err="1" smtClean="0"/>
              <a:t>Sequencing</a:t>
            </a:r>
            <a:endParaRPr lang="fr-FR" sz="4400" dirty="0"/>
          </a:p>
        </p:txBody>
      </p:sp>
      <p:pic>
        <p:nvPicPr>
          <p:cNvPr id="5" name="Image 4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68" t="3388" r="6589" b="3955"/>
          <a:stretch/>
        </p:blipFill>
        <p:spPr bwMode="auto">
          <a:xfrm>
            <a:off x="1475656" y="1412776"/>
            <a:ext cx="6192688" cy="441513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ZoneTexte 6"/>
          <p:cNvSpPr txBox="1"/>
          <p:nvPr/>
        </p:nvSpPr>
        <p:spPr>
          <a:xfrm>
            <a:off x="755576" y="5888431"/>
            <a:ext cx="804906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 err="1" smtClean="0"/>
              <a:t>MiSeq</a:t>
            </a:r>
            <a:r>
              <a:rPr lang="fr-FR" sz="2800" dirty="0" smtClean="0"/>
              <a:t>: 25 millions of </a:t>
            </a:r>
            <a:r>
              <a:rPr lang="fr-FR" sz="2800" dirty="0" err="1" smtClean="0"/>
              <a:t>reads</a:t>
            </a:r>
            <a:r>
              <a:rPr lang="fr-FR" sz="2800" dirty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2x300 </a:t>
            </a:r>
            <a:r>
              <a:rPr lang="fr-FR" sz="2800" dirty="0" err="1" smtClean="0"/>
              <a:t>bp</a:t>
            </a:r>
            <a:r>
              <a:rPr lang="fr-FR" sz="2800" dirty="0" smtClean="0"/>
              <a:t> : 15 Gb/</a:t>
            </a:r>
            <a:r>
              <a:rPr lang="fr-FR" sz="2800" dirty="0" err="1" smtClean="0"/>
              <a:t>run</a:t>
            </a:r>
            <a:endParaRPr lang="fr-FR" sz="2800" dirty="0" smtClean="0"/>
          </a:p>
          <a:p>
            <a:r>
              <a:rPr lang="fr-FR" sz="2800" dirty="0" smtClean="0"/>
              <a:t>Sanger: 96 </a:t>
            </a:r>
            <a:r>
              <a:rPr lang="fr-FR" sz="2800" dirty="0" err="1" smtClean="0"/>
              <a:t>reads</a:t>
            </a:r>
            <a:r>
              <a:rPr lang="fr-FR" sz="2800" dirty="0" smtClean="0"/>
              <a:t> </a:t>
            </a:r>
            <a:r>
              <a:rPr lang="fr-FR" sz="2800" dirty="0" err="1" smtClean="0"/>
              <a:t>with</a:t>
            </a:r>
            <a:r>
              <a:rPr lang="fr-FR" sz="2800" dirty="0" smtClean="0"/>
              <a:t> ~ 1000 </a:t>
            </a:r>
            <a:r>
              <a:rPr lang="fr-FR" sz="2800" dirty="0" err="1" smtClean="0"/>
              <a:t>bp</a:t>
            </a:r>
            <a:r>
              <a:rPr lang="fr-FR" sz="2800" dirty="0" smtClean="0"/>
              <a:t> : 0,0001 Gb/</a:t>
            </a:r>
            <a:r>
              <a:rPr lang="fr-FR" sz="2800" dirty="0" err="1" smtClean="0"/>
              <a:t>run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443427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e 7"/>
          <p:cNvGrpSpPr/>
          <p:nvPr/>
        </p:nvGrpSpPr>
        <p:grpSpPr>
          <a:xfrm>
            <a:off x="824483" y="1153428"/>
            <a:ext cx="7668344" cy="4889698"/>
            <a:chOff x="827584" y="1051720"/>
            <a:chExt cx="7668344" cy="488969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84" y="1051720"/>
              <a:ext cx="7668344" cy="4889698"/>
            </a:xfrm>
            <a:prstGeom prst="rect">
              <a:avLst/>
            </a:prstGeom>
          </p:spPr>
        </p:pic>
        <p:sp>
          <p:nvSpPr>
            <p:cNvPr id="4" name="Cylindre 3"/>
            <p:cNvSpPr/>
            <p:nvPr/>
          </p:nvSpPr>
          <p:spPr>
            <a:xfrm>
              <a:off x="1115616" y="2120677"/>
              <a:ext cx="1296144" cy="504056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Cylindre 4"/>
            <p:cNvSpPr/>
            <p:nvPr/>
          </p:nvSpPr>
          <p:spPr>
            <a:xfrm>
              <a:off x="1127076" y="4365104"/>
              <a:ext cx="1296144" cy="504056"/>
            </a:xfrm>
            <a:prstGeom prst="can">
              <a:avLst>
                <a:gd name="adj" fmla="val 50000"/>
              </a:avLst>
            </a:prstGeom>
            <a:solidFill>
              <a:schemeClr val="tx2">
                <a:lumMod val="50000"/>
              </a:schemeClr>
            </a:solidFill>
            <a:ln w="19050">
              <a:solidFill>
                <a:schemeClr val="bg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827584" y="1051720"/>
              <a:ext cx="147277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DNA </a:t>
              </a:r>
              <a:r>
                <a:rPr lang="fr-FR" sz="1600" b="1" dirty="0" err="1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Barcoding</a:t>
              </a:r>
              <a:endParaRPr lang="fr-FR" sz="1600" b="1" dirty="0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7" name="ZoneTexte 6"/>
            <p:cNvSpPr txBox="1"/>
            <p:nvPr/>
          </p:nvSpPr>
          <p:spPr>
            <a:xfrm>
              <a:off x="827584" y="3429000"/>
              <a:ext cx="148220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600" b="1" dirty="0" err="1" smtClean="0">
                  <a:solidFill>
                    <a:schemeClr val="bg1">
                      <a:lumMod val="50000"/>
                      <a:lumOff val="50000"/>
                    </a:schemeClr>
                  </a:solidFill>
                </a:rPr>
                <a:t>Metabarcoding</a:t>
              </a:r>
              <a:endParaRPr lang="fr-FR" sz="1600" b="1" dirty="0">
                <a:solidFill>
                  <a:schemeClr val="bg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ZoneTexte 8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smtClean="0"/>
              <a:t>DNA </a:t>
            </a:r>
            <a:r>
              <a:rPr lang="fr-FR" sz="4400" dirty="0" err="1" smtClean="0"/>
              <a:t>barcoding</a:t>
            </a:r>
            <a:r>
              <a:rPr lang="fr-FR" sz="4400" dirty="0" smtClean="0"/>
              <a:t> vs </a:t>
            </a:r>
            <a:r>
              <a:rPr lang="fr-FR" sz="4400" dirty="0" err="1" smtClean="0"/>
              <a:t>Metabarcoding</a:t>
            </a:r>
            <a:endParaRPr lang="fr-FR" sz="4400" dirty="0"/>
          </a:p>
        </p:txBody>
      </p:sp>
      <p:sp>
        <p:nvSpPr>
          <p:cNvPr id="2" name="ZoneTexte 1"/>
          <p:cNvSpPr txBox="1"/>
          <p:nvPr/>
        </p:nvSpPr>
        <p:spPr>
          <a:xfrm>
            <a:off x="6012160" y="6309320"/>
            <a:ext cx="2941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Modified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Gill et al, 2016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953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b="5129"/>
          <a:stretch/>
        </p:blipFill>
        <p:spPr>
          <a:xfrm>
            <a:off x="1770139" y="1204658"/>
            <a:ext cx="3329489" cy="32032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3528" y="5919485"/>
            <a:ext cx="8614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cs typeface="Gisha" pitchFamily="34" charset="-79"/>
              </a:rPr>
              <a:t>Community analyses starting from DNA/RNA environmental samples</a:t>
            </a:r>
            <a:endParaRPr lang="en-US" sz="2800" dirty="0">
              <a:cs typeface="Gisha" pitchFamily="34" charset="-79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6371" y="1194283"/>
            <a:ext cx="2212321" cy="3203275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3481098" y="3284984"/>
            <a:ext cx="360040" cy="57606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20" name="Connecteur droit 19"/>
          <p:cNvCxnSpPr/>
          <p:nvPr/>
        </p:nvCxnSpPr>
        <p:spPr>
          <a:xfrm flipV="1">
            <a:off x="3841138" y="1194283"/>
            <a:ext cx="1258490" cy="2090703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21"/>
          <p:cNvCxnSpPr/>
          <p:nvPr/>
        </p:nvCxnSpPr>
        <p:spPr>
          <a:xfrm>
            <a:off x="3841138" y="3861048"/>
            <a:ext cx="1275233" cy="541249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5989811" y="1463700"/>
            <a:ext cx="775779" cy="576064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40" name="Groupe 39"/>
          <p:cNvGrpSpPr/>
          <p:nvPr/>
        </p:nvGrpSpPr>
        <p:grpSpPr>
          <a:xfrm>
            <a:off x="6219783" y="3427158"/>
            <a:ext cx="2717823" cy="1917792"/>
            <a:chOff x="5850766" y="4689164"/>
            <a:chExt cx="2717823" cy="1917792"/>
          </a:xfrm>
        </p:grpSpPr>
        <p:sp>
          <p:nvSpPr>
            <p:cNvPr id="33" name="Rectangle 32"/>
            <p:cNvSpPr/>
            <p:nvPr/>
          </p:nvSpPr>
          <p:spPr>
            <a:xfrm>
              <a:off x="5850766" y="4689164"/>
              <a:ext cx="2717823" cy="19177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7" name="Picture 12" descr="Tanaidacea"/>
            <p:cNvPicPr preferRelativeResize="0">
              <a:picLocks noChangeArrowheads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48719" y="5923277"/>
              <a:ext cx="932037" cy="574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6" descr="ISOPOD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45815" y="5557208"/>
              <a:ext cx="583595" cy="49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7938622" y="5834885"/>
              <a:ext cx="327023" cy="2314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endParaRPr lang="fr-FR"/>
            </a:p>
          </p:txBody>
        </p:sp>
        <p:pic>
          <p:nvPicPr>
            <p:cNvPr id="11" name="Picture 32" descr="PHI1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8864" y="4817469"/>
              <a:ext cx="347599" cy="24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0" descr="nematod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4357">
              <a:off x="7340209" y="5164872"/>
              <a:ext cx="513306" cy="37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6" descr="ISOPODE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3712639">
              <a:off x="6786286" y="5351809"/>
              <a:ext cx="583595" cy="490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20" descr="nematod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808223">
              <a:off x="6146954" y="5885536"/>
              <a:ext cx="340315" cy="247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3" descr="copepo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133615">
              <a:off x="6765143" y="5700520"/>
              <a:ext cx="401203" cy="242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32" descr="PHI11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232690">
              <a:off x="6337464" y="5550978"/>
              <a:ext cx="347599" cy="24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32" descr="PHI11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3006" y="5103373"/>
              <a:ext cx="347599" cy="241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0" descr="nematod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88703">
              <a:off x="7538114" y="5918804"/>
              <a:ext cx="513306" cy="37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0" descr="nematod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188703">
              <a:off x="6891468" y="5048426"/>
              <a:ext cx="373232" cy="271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23" descr="copepo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3763" y="5202098"/>
              <a:ext cx="548900" cy="3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23" descr="copepod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11532" y="6165304"/>
              <a:ext cx="548900" cy="332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29" name="Connecteur droit 28"/>
          <p:cNvCxnSpPr/>
          <p:nvPr/>
        </p:nvCxnSpPr>
        <p:spPr>
          <a:xfrm flipH="1" flipV="1">
            <a:off x="5989811" y="2039764"/>
            <a:ext cx="232721" cy="13873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Connecteur droit 30"/>
          <p:cNvCxnSpPr/>
          <p:nvPr/>
        </p:nvCxnSpPr>
        <p:spPr>
          <a:xfrm flipH="1" flipV="1">
            <a:off x="6765590" y="2039764"/>
            <a:ext cx="2172017" cy="1387394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Image 3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138" y="4543054"/>
            <a:ext cx="4572000" cy="1483683"/>
          </a:xfrm>
          <a:prstGeom prst="rect">
            <a:avLst/>
          </a:prstGeom>
        </p:spPr>
      </p:pic>
      <p:sp>
        <p:nvSpPr>
          <p:cNvPr id="38" name="ZoneTexte 37"/>
          <p:cNvSpPr txBox="1"/>
          <p:nvPr/>
        </p:nvSpPr>
        <p:spPr>
          <a:xfrm>
            <a:off x="0" y="18864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/>
              <a:t>Metabarcoding</a:t>
            </a:r>
            <a:r>
              <a:rPr lang="fr-FR" sz="4400" dirty="0" smtClean="0"/>
              <a:t> analyses</a:t>
            </a:r>
            <a:endParaRPr lang="fr-FR" sz="4400" dirty="0"/>
          </a:p>
        </p:txBody>
      </p:sp>
      <p:pic>
        <p:nvPicPr>
          <p:cNvPr id="30" name="Imag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" y="687562"/>
            <a:ext cx="1800200" cy="1717376"/>
          </a:xfrm>
          <a:prstGeom prst="ellipse">
            <a:avLst/>
          </a:prstGeom>
          <a:noFill/>
          <a:ln>
            <a:noFill/>
          </a:ln>
          <a:effectLst>
            <a:softEdge rad="112500"/>
          </a:effectLst>
        </p:spPr>
      </p:pic>
      <p:sp>
        <p:nvSpPr>
          <p:cNvPr id="32" name="Rectangle 31"/>
          <p:cNvSpPr/>
          <p:nvPr/>
        </p:nvSpPr>
        <p:spPr>
          <a:xfrm>
            <a:off x="914080" y="1360959"/>
            <a:ext cx="180020" cy="205483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34" name="Connecteur droit 33"/>
          <p:cNvCxnSpPr/>
          <p:nvPr/>
        </p:nvCxnSpPr>
        <p:spPr>
          <a:xfrm flipH="1" flipV="1">
            <a:off x="1094102" y="1566443"/>
            <a:ext cx="676037" cy="284319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Connecteur droit 34"/>
          <p:cNvCxnSpPr/>
          <p:nvPr/>
        </p:nvCxnSpPr>
        <p:spPr>
          <a:xfrm flipH="1">
            <a:off x="1094100" y="1204658"/>
            <a:ext cx="676039" cy="156301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Virage 42"/>
          <p:cNvSpPr/>
          <p:nvPr/>
        </p:nvSpPr>
        <p:spPr>
          <a:xfrm rot="10800000">
            <a:off x="6267670" y="5235298"/>
            <a:ext cx="1424928" cy="684187"/>
          </a:xfrm>
          <a:prstGeom prst="ben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66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0" y="643335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dirty="0" err="1" smtClean="0"/>
              <a:t>Environmental</a:t>
            </a:r>
            <a:r>
              <a:rPr lang="fr-FR" sz="4400" dirty="0" smtClean="0"/>
              <a:t> DNA (</a:t>
            </a:r>
            <a:r>
              <a:rPr lang="fr-FR" sz="4400" dirty="0" err="1" smtClean="0"/>
              <a:t>eDNA</a:t>
            </a:r>
            <a:r>
              <a:rPr lang="fr-FR" sz="4400" dirty="0" smtClean="0"/>
              <a:t>)</a:t>
            </a:r>
            <a:endParaRPr lang="fr-FR" sz="4400" dirty="0"/>
          </a:p>
        </p:txBody>
      </p:sp>
      <p:sp>
        <p:nvSpPr>
          <p:cNvPr id="5" name="ZoneTexte 4"/>
          <p:cNvSpPr txBox="1"/>
          <p:nvPr/>
        </p:nvSpPr>
        <p:spPr>
          <a:xfrm>
            <a:off x="683568" y="2264673"/>
            <a:ext cx="777686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/>
            <a:r>
              <a:rPr lang="fr-FR" sz="2800" dirty="0" smtClean="0"/>
              <a:t>• </a:t>
            </a:r>
            <a:r>
              <a:rPr lang="fr-FR" sz="2800" dirty="0" err="1" smtClean="0"/>
              <a:t>Environmental</a:t>
            </a:r>
            <a:r>
              <a:rPr lang="fr-FR" sz="2800" dirty="0" smtClean="0"/>
              <a:t> DNA </a:t>
            </a:r>
            <a:r>
              <a:rPr lang="fr-FR" sz="2800" dirty="0" err="1" smtClean="0"/>
              <a:t>refers</a:t>
            </a:r>
            <a:r>
              <a:rPr lang="fr-FR" sz="2800" dirty="0" smtClean="0"/>
              <a:t> to DNA </a:t>
            </a:r>
            <a:r>
              <a:rPr lang="fr-FR" sz="2800" dirty="0" err="1" smtClean="0"/>
              <a:t>that</a:t>
            </a:r>
            <a:r>
              <a:rPr lang="fr-FR" sz="2800" dirty="0" smtClean="0"/>
              <a:t> </a:t>
            </a:r>
            <a:r>
              <a:rPr lang="fr-FR" sz="2800" dirty="0" err="1" smtClean="0"/>
              <a:t>can</a:t>
            </a:r>
            <a:r>
              <a:rPr lang="fr-FR" sz="2800" dirty="0" smtClean="0"/>
              <a:t> </a:t>
            </a:r>
            <a:r>
              <a:rPr lang="fr-FR" sz="2800" dirty="0" err="1" smtClean="0"/>
              <a:t>be</a:t>
            </a:r>
            <a:r>
              <a:rPr lang="fr-FR" sz="2800" dirty="0" smtClean="0"/>
              <a:t> </a:t>
            </a:r>
            <a:r>
              <a:rPr lang="fr-FR" sz="2800" dirty="0" err="1" smtClean="0"/>
              <a:t>extracted</a:t>
            </a:r>
            <a:r>
              <a:rPr lang="fr-FR" sz="2800" dirty="0" smtClean="0"/>
              <a:t> </a:t>
            </a:r>
            <a:r>
              <a:rPr lang="fr-FR" sz="2800" dirty="0" err="1" smtClean="0"/>
              <a:t>from</a:t>
            </a:r>
            <a:r>
              <a:rPr lang="fr-FR" sz="2800" dirty="0" smtClean="0"/>
              <a:t> air, water, or </a:t>
            </a:r>
            <a:r>
              <a:rPr lang="fr-FR" sz="2800" dirty="0" err="1" smtClean="0"/>
              <a:t>soil</a:t>
            </a:r>
            <a:r>
              <a:rPr lang="fr-FR" sz="2800" dirty="0" smtClean="0"/>
              <a:t>, </a:t>
            </a:r>
            <a:r>
              <a:rPr lang="fr-FR" sz="2800" dirty="0" err="1" smtClean="0"/>
              <a:t>without</a:t>
            </a:r>
            <a:r>
              <a:rPr lang="fr-FR" sz="2800" dirty="0" smtClean="0"/>
              <a:t> </a:t>
            </a:r>
            <a:r>
              <a:rPr lang="fr-FR" sz="2800" dirty="0" err="1" smtClean="0"/>
              <a:t>isolating</a:t>
            </a:r>
            <a:r>
              <a:rPr lang="fr-FR" sz="2800" dirty="0" smtClean="0"/>
              <a:t> </a:t>
            </a:r>
            <a:r>
              <a:rPr lang="fr-FR" sz="2800" dirty="0" err="1" smtClean="0"/>
              <a:t>any</a:t>
            </a:r>
            <a:r>
              <a:rPr lang="fr-FR" sz="2800" dirty="0" smtClean="0"/>
              <a:t>  </a:t>
            </a:r>
            <a:r>
              <a:rPr lang="fr-FR" sz="2800" dirty="0" err="1" smtClean="0"/>
              <a:t>specific</a:t>
            </a:r>
            <a:r>
              <a:rPr lang="fr-FR" sz="2800" dirty="0" smtClean="0"/>
              <a:t> type of </a:t>
            </a:r>
            <a:r>
              <a:rPr lang="fr-FR" sz="2800" dirty="0" err="1" smtClean="0"/>
              <a:t>organism</a:t>
            </a:r>
            <a:r>
              <a:rPr lang="fr-FR" sz="2800" dirty="0" smtClean="0"/>
              <a:t> </a:t>
            </a:r>
            <a:r>
              <a:rPr lang="fr-FR" sz="2800" dirty="0" err="1" smtClean="0"/>
              <a:t>beforehand</a:t>
            </a:r>
            <a:endParaRPr lang="fr-FR" sz="2800" dirty="0" smtClean="0"/>
          </a:p>
          <a:p>
            <a:pPr marL="273050" indent="-273050"/>
            <a:endParaRPr lang="fr-FR" sz="2800" dirty="0" smtClean="0"/>
          </a:p>
          <a:p>
            <a:pPr marL="273050" indent="-273050"/>
            <a:r>
              <a:rPr lang="fr-FR" sz="2800" dirty="0" smtClean="0"/>
              <a:t>• </a:t>
            </a:r>
            <a:r>
              <a:rPr lang="fr-FR" sz="2800" dirty="0" err="1" smtClean="0"/>
              <a:t>Two</a:t>
            </a:r>
            <a:r>
              <a:rPr lang="fr-FR" sz="2800" dirty="0" smtClean="0"/>
              <a:t> types:</a:t>
            </a:r>
          </a:p>
          <a:p>
            <a:pPr marL="273050" indent="-273050"/>
            <a:r>
              <a:rPr lang="fr-FR" sz="2800" dirty="0"/>
              <a:t>	</a:t>
            </a:r>
            <a:r>
              <a:rPr lang="fr-FR" sz="2800" dirty="0" smtClean="0"/>
              <a:t>- </a:t>
            </a:r>
            <a:r>
              <a:rPr lang="fr-FR" sz="2800" dirty="0" err="1" smtClean="0"/>
              <a:t>intracellular</a:t>
            </a:r>
            <a:r>
              <a:rPr lang="fr-FR" sz="2800" dirty="0" smtClean="0"/>
              <a:t> </a:t>
            </a:r>
            <a:r>
              <a:rPr lang="fr-FR" sz="2800" dirty="0" err="1" smtClean="0"/>
              <a:t>eDNA</a:t>
            </a:r>
            <a:endParaRPr lang="fr-FR" sz="2800" dirty="0" smtClean="0"/>
          </a:p>
          <a:p>
            <a:pPr marL="273050" indent="-273050"/>
            <a:r>
              <a:rPr lang="fr-FR" sz="2800" dirty="0"/>
              <a:t>	</a:t>
            </a:r>
            <a:r>
              <a:rPr lang="fr-FR" sz="2800" dirty="0" smtClean="0"/>
              <a:t>- </a:t>
            </a:r>
            <a:r>
              <a:rPr lang="fr-FR" sz="2800" dirty="0" err="1" smtClean="0"/>
              <a:t>extracellular</a:t>
            </a:r>
            <a:r>
              <a:rPr lang="fr-FR" sz="2800" dirty="0" smtClean="0"/>
              <a:t> </a:t>
            </a:r>
            <a:r>
              <a:rPr lang="fr-FR" sz="2800" dirty="0" err="1" smtClean="0"/>
              <a:t>eDNA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4172099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1016</TotalTime>
  <Words>2287</Words>
  <Application>Microsoft Office PowerPoint</Application>
  <PresentationFormat>Affichage à l'écran (4:3)</PresentationFormat>
  <Paragraphs>281</Paragraphs>
  <Slides>34</Slides>
  <Notes>10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Biodiversity assessment rely on the  Species concept</vt:lpstr>
      <vt:lpstr>Proxy for species delineation in biodiversity assessment?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 PRADILLON, Ifremer Brest PDG-REM-EEP-LE</dc:creator>
  <cp:lastModifiedBy>USER</cp:lastModifiedBy>
  <cp:revision>63</cp:revision>
  <dcterms:created xsi:type="dcterms:W3CDTF">2016-06-24T11:58:50Z</dcterms:created>
  <dcterms:modified xsi:type="dcterms:W3CDTF">2016-06-28T04:38:31Z</dcterms:modified>
</cp:coreProperties>
</file>